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7" r:id="rId2"/>
    <p:sldId id="258" r:id="rId3"/>
    <p:sldId id="332" r:id="rId4"/>
    <p:sldId id="268" r:id="rId5"/>
    <p:sldId id="317" r:id="rId6"/>
    <p:sldId id="322" r:id="rId7"/>
    <p:sldId id="323" r:id="rId8"/>
    <p:sldId id="324" r:id="rId9"/>
    <p:sldId id="325" r:id="rId10"/>
    <p:sldId id="326" r:id="rId11"/>
    <p:sldId id="327" r:id="rId12"/>
    <p:sldId id="328" r:id="rId13"/>
    <p:sldId id="329" r:id="rId14"/>
    <p:sldId id="330" r:id="rId15"/>
    <p:sldId id="331" r:id="rId16"/>
    <p:sldId id="321" r:id="rId17"/>
    <p:sldId id="320" r:id="rId18"/>
    <p:sldId id="285" r:id="rId19"/>
    <p:sldId id="269" r:id="rId20"/>
    <p:sldId id="26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D648D4-02E2-4534-9C16-B8D55B4C7ABE}" v="1966" dt="2026-08-10T15:23:25.4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9225" autoAdjust="0"/>
  </p:normalViewPr>
  <p:slideViewPr>
    <p:cSldViewPr snapToGrid="0">
      <p:cViewPr varScale="1">
        <p:scale>
          <a:sx n="65" d="100"/>
          <a:sy n="65" d="100"/>
        </p:scale>
        <p:origin x="108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un Dennison" userId="7d6171be-11b9-4053-b84e-2fa6688fca0a" providerId="ADAL" clId="{1B05C403-DB60-439E-8EE0-F3530DD8E796}"/>
    <pc:docChg chg="modSld">
      <pc:chgData name="Shaun Dennison" userId="7d6171be-11b9-4053-b84e-2fa6688fca0a" providerId="ADAL" clId="{1B05C403-DB60-439E-8EE0-F3530DD8E796}" dt="2026-08-10T15:23:25.425" v="1964" actId="20577"/>
      <pc:docMkLst>
        <pc:docMk/>
      </pc:docMkLst>
      <pc:sldChg chg="modSp modAnim">
        <pc:chgData name="Shaun Dennison" userId="7d6171be-11b9-4053-b84e-2fa6688fca0a" providerId="ADAL" clId="{1B05C403-DB60-439E-8EE0-F3530DD8E796}" dt="2026-08-10T15:23:25.425" v="1964" actId="20577"/>
        <pc:sldMkLst>
          <pc:docMk/>
          <pc:sldMk cId="2279107903" sldId="323"/>
        </pc:sldMkLst>
        <pc:spChg chg="mod">
          <ac:chgData name="Shaun Dennison" userId="7d6171be-11b9-4053-b84e-2fa6688fca0a" providerId="ADAL" clId="{1B05C403-DB60-439E-8EE0-F3530DD8E796}" dt="2026-08-10T15:23:25.425" v="1964" actId="20577"/>
          <ac:spMkLst>
            <pc:docMk/>
            <pc:sldMk cId="2279107903" sldId="323"/>
            <ac:spMk id="6" creationId="{9588A404-EC58-7C07-2158-C54C8B40F0F1}"/>
          </ac:spMkLst>
        </pc:spChg>
      </pc:sldChg>
      <pc:sldChg chg="modSp modAnim">
        <pc:chgData name="Shaun Dennison" userId="7d6171be-11b9-4053-b84e-2fa6688fca0a" providerId="ADAL" clId="{1B05C403-DB60-439E-8EE0-F3530DD8E796}" dt="2026-08-10T15:03:45.481" v="940" actId="20577"/>
        <pc:sldMkLst>
          <pc:docMk/>
          <pc:sldMk cId="2413456455" sldId="325"/>
        </pc:sldMkLst>
        <pc:spChg chg="mod">
          <ac:chgData name="Shaun Dennison" userId="7d6171be-11b9-4053-b84e-2fa6688fca0a" providerId="ADAL" clId="{1B05C403-DB60-439E-8EE0-F3530DD8E796}" dt="2026-08-10T15:03:45.481" v="940" actId="20577"/>
          <ac:spMkLst>
            <pc:docMk/>
            <pc:sldMk cId="2413456455" sldId="325"/>
            <ac:spMk id="6" creationId="{714D29E7-78EB-7015-861D-38A37ECDE40A}"/>
          </ac:spMkLst>
        </pc:spChg>
      </pc:sldChg>
      <pc:sldChg chg="modSp modAnim">
        <pc:chgData name="Shaun Dennison" userId="7d6171be-11b9-4053-b84e-2fa6688fca0a" providerId="ADAL" clId="{1B05C403-DB60-439E-8EE0-F3530DD8E796}" dt="2026-08-10T15:01:37.803" v="773" actId="20577"/>
        <pc:sldMkLst>
          <pc:docMk/>
          <pc:sldMk cId="1393632380" sldId="326"/>
        </pc:sldMkLst>
        <pc:spChg chg="mod">
          <ac:chgData name="Shaun Dennison" userId="7d6171be-11b9-4053-b84e-2fa6688fca0a" providerId="ADAL" clId="{1B05C403-DB60-439E-8EE0-F3530DD8E796}" dt="2026-08-10T15:01:37.803" v="773" actId="20577"/>
          <ac:spMkLst>
            <pc:docMk/>
            <pc:sldMk cId="1393632380" sldId="326"/>
            <ac:spMk id="6" creationId="{4AB490E2-4FB7-4971-7E67-6E20324313E5}"/>
          </ac:spMkLst>
        </pc:spChg>
      </pc:sldChg>
      <pc:sldChg chg="modSp modAnim">
        <pc:chgData name="Shaun Dennison" userId="7d6171be-11b9-4053-b84e-2fa6688fca0a" providerId="ADAL" clId="{1B05C403-DB60-439E-8EE0-F3530DD8E796}" dt="2026-08-10T15:11:28.505" v="1315" actId="313"/>
        <pc:sldMkLst>
          <pc:docMk/>
          <pc:sldMk cId="3536850265" sldId="327"/>
        </pc:sldMkLst>
        <pc:spChg chg="mod">
          <ac:chgData name="Shaun Dennison" userId="7d6171be-11b9-4053-b84e-2fa6688fca0a" providerId="ADAL" clId="{1B05C403-DB60-439E-8EE0-F3530DD8E796}" dt="2026-08-10T15:11:28.505" v="1315" actId="313"/>
          <ac:spMkLst>
            <pc:docMk/>
            <pc:sldMk cId="3536850265" sldId="327"/>
            <ac:spMk id="6" creationId="{509DB4DF-6ABD-CDD2-F019-8863FA6D0097}"/>
          </ac:spMkLst>
        </pc:spChg>
      </pc:sldChg>
      <pc:sldChg chg="modSp modAnim">
        <pc:chgData name="Shaun Dennison" userId="7d6171be-11b9-4053-b84e-2fa6688fca0a" providerId="ADAL" clId="{1B05C403-DB60-439E-8EE0-F3530DD8E796}" dt="2026-08-10T15:21:17.481" v="1803" actId="20577"/>
        <pc:sldMkLst>
          <pc:docMk/>
          <pc:sldMk cId="3593237945" sldId="329"/>
        </pc:sldMkLst>
        <pc:spChg chg="mod">
          <ac:chgData name="Shaun Dennison" userId="7d6171be-11b9-4053-b84e-2fa6688fca0a" providerId="ADAL" clId="{1B05C403-DB60-439E-8EE0-F3530DD8E796}" dt="2026-08-10T15:21:17.481" v="1803" actId="20577"/>
          <ac:spMkLst>
            <pc:docMk/>
            <pc:sldMk cId="3593237945" sldId="329"/>
            <ac:spMk id="6" creationId="{8E3E6E96-11A8-30BC-40E7-F6944117C76C}"/>
          </ac:spMkLst>
        </pc:spChg>
      </pc:sldChg>
      <pc:sldChg chg="modSp modAnim">
        <pc:chgData name="Shaun Dennison" userId="7d6171be-11b9-4053-b84e-2fa6688fca0a" providerId="ADAL" clId="{1B05C403-DB60-439E-8EE0-F3530DD8E796}" dt="2026-08-10T15:20:08.063" v="1795" actId="20577"/>
        <pc:sldMkLst>
          <pc:docMk/>
          <pc:sldMk cId="2079587581" sldId="330"/>
        </pc:sldMkLst>
        <pc:spChg chg="mod">
          <ac:chgData name="Shaun Dennison" userId="7d6171be-11b9-4053-b84e-2fa6688fca0a" providerId="ADAL" clId="{1B05C403-DB60-439E-8EE0-F3530DD8E796}" dt="2026-08-10T15:20:08.063" v="1795" actId="20577"/>
          <ac:spMkLst>
            <pc:docMk/>
            <pc:sldMk cId="2079587581" sldId="330"/>
            <ac:spMk id="14" creationId="{EB6A898D-F346-6EC4-4A71-935A31B51993}"/>
          </ac:spMkLst>
        </pc:spChg>
      </pc:sldChg>
      <pc:sldChg chg="modSp">
        <pc:chgData name="Shaun Dennison" userId="7d6171be-11b9-4053-b84e-2fa6688fca0a" providerId="ADAL" clId="{1B05C403-DB60-439E-8EE0-F3530DD8E796}" dt="2026-08-10T15:13:43.833" v="1339" actId="20577"/>
        <pc:sldMkLst>
          <pc:docMk/>
          <pc:sldMk cId="901535826" sldId="331"/>
        </pc:sldMkLst>
        <pc:spChg chg="mod">
          <ac:chgData name="Shaun Dennison" userId="7d6171be-11b9-4053-b84e-2fa6688fca0a" providerId="ADAL" clId="{1B05C403-DB60-439E-8EE0-F3530DD8E796}" dt="2026-08-10T15:13:43.833" v="1339" actId="20577"/>
          <ac:spMkLst>
            <pc:docMk/>
            <pc:sldMk cId="901535826" sldId="331"/>
            <ac:spMk id="5" creationId="{56E5683F-35F7-6D9C-BB65-4DE42FF4A2D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1A0B76-BEB1-4643-803F-3B580D24E53D}" type="datetimeFigureOut">
              <a:rPr lang="en-US" smtClean="0"/>
              <a:t>8/10/2026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0749A9-2FE6-47D8-B532-C27EDFA794A8}" type="slidenum">
              <a:rPr lang="en-US" smtClean="0"/>
              <a:t>‹#›</a:t>
            </a:fld>
            <a:endParaRPr lang="en-US"/>
          </a:p>
        </p:txBody>
      </p:sp>
    </p:spTree>
    <p:extLst>
      <p:ext uri="{BB962C8B-B14F-4D97-AF65-F5344CB8AC3E}">
        <p14:creationId xmlns:p14="http://schemas.microsoft.com/office/powerpoint/2010/main" val="3351826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2135E-7DD4-4AF8-A4E2-1814A295ECE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60509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2135E-7DD4-4AF8-A4E2-1814A295ECE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39330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65579-491D-E047-8596-5018A54489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85BCF3-8AC8-5C14-5B4F-2F49409F98C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BCAD070-0860-0C59-A83D-D3B05A485B6B}"/>
              </a:ext>
            </a:extLst>
          </p:cNvPr>
          <p:cNvSpPr>
            <a:spLocks noGrp="1"/>
          </p:cNvSpPr>
          <p:nvPr>
            <p:ph type="body" idx="1"/>
          </p:nvPr>
        </p:nvSpPr>
        <p:spPr/>
        <p:txBody>
          <a:bodyPr/>
          <a:lstStyle/>
          <a:p>
            <a:r>
              <a:rPr lang="en-US" b="1" i="1" dirty="0"/>
              <a:t>Welcome everyone to today’s session, Bank Statement 101: A beginner's guide. I’m joined by Shaun Dennison, our guest expert, to walk through how experienced underwriters approach these files.  </a:t>
            </a:r>
          </a:p>
          <a:p>
            <a:endParaRPr lang="en-US" b="1" i="1" dirty="0"/>
          </a:p>
          <a:p>
            <a:r>
              <a:rPr lang="en-US" b="1" i="1" dirty="0"/>
              <a:t>Whether you are a new underwriter, processor, or loan officer, bank statement loans can be one of the most challenging income types to analyze.  </a:t>
            </a:r>
          </a:p>
          <a:p>
            <a:endParaRPr lang="en-US" b="1" i="1" dirty="0"/>
          </a:p>
          <a:p>
            <a:r>
              <a:rPr lang="en-US" b="1" i="1" dirty="0"/>
              <a:t>Today we’ll discuss how experienced underwriters approach these files, common pitfalls, and practical tips you can apply immediately.  </a:t>
            </a:r>
          </a:p>
          <a:p>
            <a:endParaRPr lang="en-US" b="1" i="1" dirty="0"/>
          </a:p>
          <a:p>
            <a:r>
              <a:rPr lang="en-US" b="1" i="1" dirty="0"/>
              <a:t>We’ll also walk-through real-world scenarios and answer your questions! </a:t>
            </a:r>
          </a:p>
          <a:p>
            <a:endParaRPr lang="en-US" dirty="0"/>
          </a:p>
        </p:txBody>
      </p:sp>
      <p:sp>
        <p:nvSpPr>
          <p:cNvPr id="4" name="Slide Number Placeholder 3">
            <a:extLst>
              <a:ext uri="{FF2B5EF4-FFF2-40B4-BE49-F238E27FC236}">
                <a16:creationId xmlns:a16="http://schemas.microsoft.com/office/drawing/2014/main" id="{B2AEC679-06DD-12AA-8932-B366D3BDFC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2135E-7DD4-4AF8-A4E2-1814A295ECE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38512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1C312-D9DC-9362-E7B2-892B17018F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EF1219-B757-3C67-79AD-ACF1A9322F4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6B3C131-6CA5-DA72-1E7D-70CD27EE381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noProof="0" dirty="0">
                <a:solidFill>
                  <a:prstClr val="black"/>
                </a:solidFill>
                <a:latin typeface="Open Sans" panose="020B0606030504020204" pitchFamily="34" charset="0"/>
                <a:ea typeface="Open Sans" panose="020B0606030504020204" pitchFamily="34" charset="0"/>
                <a:cs typeface="Open Sans" panose="020B0606030504020204" pitchFamily="34" charset="0"/>
              </a:rPr>
              <a:t>Moderator: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noProof="0" dirty="0">
                <a:solidFill>
                  <a:prstClr val="black"/>
                </a:solidFill>
                <a:latin typeface="Open Sans" panose="020B0606030504020204" pitchFamily="34" charset="0"/>
                <a:ea typeface="Open Sans" panose="020B0606030504020204" pitchFamily="34" charset="0"/>
                <a:cs typeface="Open Sans" panose="020B0606030504020204" pitchFamily="34" charset="0"/>
              </a:rPr>
              <a:t>What Makes Bank Statement loans different from conventional income analysis?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noProof="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noProof="0" dirty="0">
                <a:solidFill>
                  <a:prstClr val="black"/>
                </a:solidFill>
                <a:latin typeface="Open Sans" panose="020B0606030504020204" pitchFamily="34" charset="0"/>
                <a:ea typeface="Open Sans" panose="020B0606030504020204" pitchFamily="34" charset="0"/>
                <a:cs typeface="Open Sans" panose="020B0606030504020204" pitchFamily="34" charset="0"/>
              </a:rPr>
              <a:t>Moderator: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noProof="0" dirty="0">
                <a:solidFill>
                  <a:prstClr val="black"/>
                </a:solidFill>
                <a:latin typeface="Open Sans" panose="020B0606030504020204" pitchFamily="34" charset="0"/>
                <a:ea typeface="Open Sans" panose="020B0606030504020204" pitchFamily="34" charset="0"/>
                <a:cs typeface="Open Sans" panose="020B0606030504020204" pitchFamily="34" charset="0"/>
              </a:rPr>
              <a:t>Let’s ask the audience, </a:t>
            </a:r>
            <a:endParaRPr kumimoji="0" lang="en-US" sz="12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solidFill>
                  <a:prstClr val="black"/>
                </a:solidFill>
                <a:latin typeface="Open Sans" panose="020B0606030504020204" pitchFamily="34" charset="0"/>
                <a:ea typeface="Open Sans" panose="020B0606030504020204" pitchFamily="34" charset="0"/>
                <a:cs typeface="Open Sans" panose="020B0606030504020204" pitchFamily="34" charset="0"/>
              </a:rPr>
              <a:t>What types of borrowers have you seen benefit most from bank statement programs?</a:t>
            </a:r>
            <a:endParaRPr kumimoji="0" lang="en-US" sz="12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
        <p:nvSpPr>
          <p:cNvPr id="4" name="Slide Number Placeholder 3">
            <a:extLst>
              <a:ext uri="{FF2B5EF4-FFF2-40B4-BE49-F238E27FC236}">
                <a16:creationId xmlns:a16="http://schemas.microsoft.com/office/drawing/2014/main" id="{31B9A0FC-0339-E3F7-950E-F269FD5FA9A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2135E-7DD4-4AF8-A4E2-1814A295ECE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81934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C9EA9-FDA0-FCA9-4C5C-5AA67A5D7D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1E1535-8D06-612E-FED4-CA1745807C4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22B1144-286D-AB58-B657-183FCEB0B69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Moderator: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When you receive 12 or 24 months of bank statements, where do you start?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Moderator: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Let’s ask the audience: What do you do first?</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b="1" dirty="0">
                <a:solidFill>
                  <a:prstClr val="black"/>
                </a:solidFill>
                <a:latin typeface="Open Sans" panose="020B0606030504020204" pitchFamily="34" charset="0"/>
                <a:ea typeface="Open Sans" panose="020B0606030504020204" pitchFamily="34" charset="0"/>
                <a:cs typeface="Open Sans" panose="020B0606030504020204" pitchFamily="34" charset="0"/>
              </a:rPr>
              <a:t>Borrower Name</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200" b="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Deposit History</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b="1" dirty="0">
                <a:solidFill>
                  <a:prstClr val="black"/>
                </a:solidFill>
                <a:latin typeface="Open Sans" panose="020B0606030504020204" pitchFamily="34" charset="0"/>
                <a:ea typeface="Open Sans" panose="020B0606030504020204" pitchFamily="34" charset="0"/>
                <a:cs typeface="Open Sans" panose="020B0606030504020204" pitchFamily="34" charset="0"/>
              </a:rPr>
              <a:t>Beginning/ending balances </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200" b="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Missing pages </a:t>
            </a:r>
            <a:endParaRPr lang="en-US" b="1" dirty="0"/>
          </a:p>
        </p:txBody>
      </p:sp>
      <p:sp>
        <p:nvSpPr>
          <p:cNvPr id="4" name="Slide Number Placeholder 3">
            <a:extLst>
              <a:ext uri="{FF2B5EF4-FFF2-40B4-BE49-F238E27FC236}">
                <a16:creationId xmlns:a16="http://schemas.microsoft.com/office/drawing/2014/main" id="{B5EAA4FF-3437-1679-FF6A-FF3365BB2E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2135E-7DD4-4AF8-A4E2-1814A295ECE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75640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172B5-1DBF-35C7-D303-885376E43C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C3739C-3F83-5726-FE9E-64F7FA4D307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F7C4E8E-8411-00EE-EB10-8A9F94B1E27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Moderator: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What deposits count toward qualifying income: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Moderator: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What about this scenario: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solidFill>
                  <a:prstClr val="black"/>
                </a:solidFill>
                <a:latin typeface="Open Sans" panose="020B0606030504020204" pitchFamily="34" charset="0"/>
                <a:ea typeface="Open Sans" panose="020B0606030504020204" pitchFamily="34" charset="0"/>
                <a:cs typeface="Open Sans" panose="020B0606030504020204" pitchFamily="34" charset="0"/>
              </a:rPr>
              <a:t>A borrower deposits $35,000 a month into a business account, but a CPA verifies a 40% expense factor.  How would you calculate the qualifying income?  </a:t>
            </a:r>
            <a:endParaRPr kumimoji="0" lang="en-US" sz="12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
        <p:nvSpPr>
          <p:cNvPr id="4" name="Slide Number Placeholder 3">
            <a:extLst>
              <a:ext uri="{FF2B5EF4-FFF2-40B4-BE49-F238E27FC236}">
                <a16:creationId xmlns:a16="http://schemas.microsoft.com/office/drawing/2014/main" id="{9F823C72-75FB-E352-AFEA-063176FE6C8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2135E-7DD4-4AF8-A4E2-1814A295ECE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23359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FA862-F0DC-7A35-1170-C768A44E7C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DC58D0-A07F-FE7B-AF4D-76C93F719BA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5566F5A-EAB7-EF93-BA2E-27CB7F8B94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DC3805A-FF6A-A558-E948-A05F05406D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2135E-7DD4-4AF8-A4E2-1814A295ECE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31096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486D3-287E-6CE3-3415-711764FD97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FDC57-FE5A-E19C-2640-DCB746CED91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BF3B3E8-530A-8E85-FBD7-D331454602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431DA05-7D67-38B9-2B9B-88316F0A1E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2135E-7DD4-4AF8-A4E2-1814A295ECE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11698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A9CDD-0437-11E7-8995-C27F641A91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D0D2E9-7D43-C449-955B-A0FB76ED9D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830BEAE-2B04-D0CB-8377-0EF416D093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Moderator: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What are some issues that seem small but can derail a loan?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Moderator: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What </a:t>
            </a:r>
            <a:r>
              <a:rPr lang="en-US" b="1" dirty="0">
                <a:solidFill>
                  <a:prstClr val="black"/>
                </a:solidFill>
                <a:latin typeface="Open Sans" panose="020B0606030504020204" pitchFamily="34" charset="0"/>
                <a:ea typeface="Open Sans" panose="020B0606030504020204" pitchFamily="34" charset="0"/>
                <a:cs typeface="Open Sans" panose="020B0606030504020204" pitchFamily="34" charset="0"/>
              </a:rPr>
              <a:t>about this s</a:t>
            </a:r>
            <a:r>
              <a:rPr kumimoji="0" lang="en-US" sz="12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cenario</a:t>
            </a:r>
            <a:r>
              <a:rPr kumimoji="0" lang="en-US"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 borrower deposits $35,000 a month into a business account, but a CPA verifies a 40% expense factor.  How would you calculate the qualifying income?  </a:t>
            </a:r>
          </a:p>
          <a:p>
            <a:endParaRPr lang="en-US" dirty="0"/>
          </a:p>
        </p:txBody>
      </p:sp>
      <p:sp>
        <p:nvSpPr>
          <p:cNvPr id="4" name="Slide Number Placeholder 3">
            <a:extLst>
              <a:ext uri="{FF2B5EF4-FFF2-40B4-BE49-F238E27FC236}">
                <a16:creationId xmlns:a16="http://schemas.microsoft.com/office/drawing/2014/main" id="{A6CBF6FB-5F58-325F-CFC6-32E0D2184E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2135E-7DD4-4AF8-A4E2-1814A295ECE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27939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DA828-8C80-88CB-DCEE-C1AA488DB6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124444-A8C0-E07B-1809-8E3204C1B1A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03AF576-8A56-4760-057E-8A19A5A78F3F}"/>
              </a:ext>
            </a:extLst>
          </p:cNvPr>
          <p:cNvSpPr>
            <a:spLocks noGrp="1"/>
          </p:cNvSpPr>
          <p:nvPr>
            <p:ph type="body" idx="1"/>
          </p:nvPr>
        </p:nvSpPr>
        <p:spPr/>
        <p:txBody>
          <a:bodyPr/>
          <a:lstStyle/>
          <a:p>
            <a:r>
              <a:rPr lang="en-US" b="1" dirty="0"/>
              <a:t>Moderator: </a:t>
            </a:r>
          </a:p>
          <a:p>
            <a:r>
              <a:rPr lang="en-US" b="1" dirty="0"/>
              <a:t>When would you prefer one over the other?</a:t>
            </a:r>
          </a:p>
          <a:p>
            <a:endParaRPr lang="en-US" b="1" dirty="0"/>
          </a:p>
          <a:p>
            <a:endParaRPr lang="en-US" dirty="0"/>
          </a:p>
        </p:txBody>
      </p:sp>
      <p:sp>
        <p:nvSpPr>
          <p:cNvPr id="4" name="Slide Number Placeholder 3">
            <a:extLst>
              <a:ext uri="{FF2B5EF4-FFF2-40B4-BE49-F238E27FC236}">
                <a16:creationId xmlns:a16="http://schemas.microsoft.com/office/drawing/2014/main" id="{C5A40D0A-B5D8-D1C1-B7C4-8E737040E1C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2135E-7DD4-4AF8-A4E2-1814A295ECE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53600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48582-6750-E5A2-20F8-BC304FA94F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632025-D41B-DB92-D51A-F1DB30CD40A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AD9F192-9039-06D0-437D-6BFA52C7EEF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BAD0BE0-1286-4922-122E-B2B056A7CD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2135E-7DD4-4AF8-A4E2-1814A295ECE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99228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BED7D-EEBA-AD96-B92E-68229AEF05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E03E9C-26A1-1E42-AE19-23AA80533C7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EB25E38-7C11-5D04-F4B0-99A1167F416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84FD048-3AA9-A98F-4A77-E2F92F48F3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2135E-7DD4-4AF8-A4E2-1814A295ECE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18786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28835-914D-389D-7E33-6BFDF37BE5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A175DA-BE1B-D900-C604-F54776479FC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CFC5A85-F051-9B03-F11E-2A0ADC60502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8D0AE32-D505-922B-4586-D95EA27693D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2135E-7DD4-4AF8-A4E2-1814A295ECE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3284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E4A28-2051-D089-3203-DC2B4033B3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47E295-ED75-8527-F73D-63DF8B9C54B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0909E37-D049-B9BB-0284-0A871B46BED2}"/>
              </a:ext>
            </a:extLst>
          </p:cNvPr>
          <p:cNvSpPr>
            <a:spLocks noGrp="1"/>
          </p:cNvSpPr>
          <p:nvPr>
            <p:ph type="body" idx="1"/>
          </p:nvPr>
        </p:nvSpPr>
        <p:spPr/>
        <p:txBody>
          <a:bodyPr/>
          <a:lstStyle/>
          <a:p>
            <a:r>
              <a:rPr lang="en-US" dirty="0"/>
              <a:t>Moderator asks quick questions: </a:t>
            </a:r>
          </a:p>
          <a:p>
            <a:endParaRPr lang="en-US" dirty="0"/>
          </a:p>
          <a:p>
            <a:r>
              <a:rPr lang="en-US" dirty="0"/>
              <a:t>Can gift funds be counted as income?</a:t>
            </a:r>
          </a:p>
          <a:p>
            <a:r>
              <a:rPr lang="en-US" dirty="0"/>
              <a:t>Would you count a tax refund?</a:t>
            </a:r>
          </a:p>
          <a:p>
            <a:r>
              <a:rPr lang="en-US" dirty="0"/>
              <a:t>What about loan proceeds?</a:t>
            </a:r>
          </a:p>
          <a:p>
            <a:r>
              <a:rPr lang="en-US" dirty="0"/>
              <a:t>Are transfers income?</a:t>
            </a:r>
          </a:p>
          <a:p>
            <a:r>
              <a:rPr lang="en-US" dirty="0"/>
              <a:t>What if statements are missing a page?</a:t>
            </a:r>
          </a:p>
          <a:p>
            <a:r>
              <a:rPr lang="en-US" dirty="0"/>
              <a:t>Can you use Zelle deposits?</a:t>
            </a:r>
          </a:p>
          <a:p>
            <a:r>
              <a:rPr lang="en-US" dirty="0"/>
              <a:t>What if the borrower mixes personal and business funds?</a:t>
            </a:r>
          </a:p>
          <a:p>
            <a:r>
              <a:rPr lang="en-US" dirty="0"/>
              <a:t>Can cash deposits be counted?</a:t>
            </a:r>
          </a:p>
          <a:p>
            <a:r>
              <a:rPr lang="en-US" dirty="0"/>
              <a:t>Does a CPA letter replace bank statements?</a:t>
            </a:r>
          </a:p>
          <a:p>
            <a:r>
              <a:rPr lang="en-US" dirty="0"/>
              <a:t>What is the biggest red flag you have ever seen?</a:t>
            </a:r>
          </a:p>
        </p:txBody>
      </p:sp>
      <p:sp>
        <p:nvSpPr>
          <p:cNvPr id="4" name="Slide Number Placeholder 3">
            <a:extLst>
              <a:ext uri="{FF2B5EF4-FFF2-40B4-BE49-F238E27FC236}">
                <a16:creationId xmlns:a16="http://schemas.microsoft.com/office/drawing/2014/main" id="{50DB5B1B-1097-38C5-4207-B2091BFC6E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2135E-7DD4-4AF8-A4E2-1814A295ECE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464131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BCBBC-07F6-B3B2-26AF-D907AB5256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EE9017-83CC-AA91-5A26-638DD7B2A03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4DCFC10-0AAD-9B31-F3FA-F43C7831A174}"/>
              </a:ext>
            </a:extLst>
          </p:cNvPr>
          <p:cNvSpPr>
            <a:spLocks noGrp="1"/>
          </p:cNvSpPr>
          <p:nvPr>
            <p:ph type="body" idx="1"/>
          </p:nvPr>
        </p:nvSpPr>
        <p:spPr/>
        <p:txBody>
          <a:bodyPr/>
          <a:lstStyle/>
          <a:p>
            <a:r>
              <a:rPr lang="en-US" dirty="0"/>
              <a:t>Share final tips, then open the floor for audience questions. </a:t>
            </a:r>
          </a:p>
        </p:txBody>
      </p:sp>
      <p:sp>
        <p:nvSpPr>
          <p:cNvPr id="4" name="Slide Number Placeholder 3">
            <a:extLst>
              <a:ext uri="{FF2B5EF4-FFF2-40B4-BE49-F238E27FC236}">
                <a16:creationId xmlns:a16="http://schemas.microsoft.com/office/drawing/2014/main" id="{54F2EFD4-2529-6942-CF19-72CC24A6A9F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2135E-7DD4-4AF8-A4E2-1814A295ECE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91057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E27A20F-DEF7-446E-9F8A-72899295845E}" type="datetime1">
              <a:rPr lang="en-US" smtClean="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67507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993D17-27E5-4C5E-B861-789BDC9C41FE}" type="datetime1">
              <a:rPr lang="en-US" smtClean="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62646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450375-1E70-4284-88EC-A04F2129CF4E}" type="datetime1">
              <a:rPr lang="en-US" smtClean="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79034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29BC2AD-6FD5-47DF-9EEA-9260C634E0C3}" type="datetime1">
              <a:rPr lang="en-US" smtClean="0"/>
              <a:t>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18957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B524FE-F369-4A47-AB09-5AA138A31454}" type="datetime1">
              <a:rPr lang="en-US" smtClean="0"/>
              <a:t>8/10/2026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7633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D4A459-0406-471F-A43C-3E32A61D9041}" type="datetime1">
              <a:rPr lang="en-US" smtClean="0"/>
              <a:t>8/10/2026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58561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FC53CA-120B-4E12-88F9-A8D5DD02C6BE}" type="datetime1">
              <a:rPr lang="en-US" smtClean="0"/>
              <a:t>8/10/2026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21549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DA3514C5-C4BA-45D6-9A03-780945BA79A7}" type="datetime1">
              <a:rPr lang="en-US" smtClean="0"/>
              <a:t>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38213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0C714BCA-5CB1-41EF-8630-2B5B67ACE8AF}" type="datetime1">
              <a:rPr lang="en-US" smtClean="0"/>
              <a:t>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34392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03B056-0AC4-4791-B93F-F2D8E563B1FA}" type="datetime1">
              <a:rPr lang="en-US" smtClean="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15981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394261-FC7E-4562-8C29-3EAE714E69F2}" type="datetime1">
              <a:rPr lang="en-US" smtClean="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90154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7D81B609-7E72-4036-B646-4268F504469F}" type="datetime1">
              <a:rPr lang="en-US" smtClean="0"/>
              <a:t>8/10/2026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2000437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4B946C4-5B96-72F4-FCF9-21A35EEBDC66}"/>
              </a:ext>
            </a:extLst>
          </p:cNvPr>
          <p:cNvPicPr>
            <a:picLocks noChangeAspect="1"/>
          </p:cNvPicPr>
          <p:nvPr/>
        </p:nvPicPr>
        <p:blipFill>
          <a:blip r:embed="rId2">
            <a:extLst>
              <a:ext uri="{28A0092B-C50C-407E-A947-70E740481C1C}">
                <a14:useLocalDpi xmlns:a14="http://schemas.microsoft.com/office/drawing/2010/main" val="0"/>
              </a:ext>
            </a:extLst>
          </a:blip>
          <a:srcRect t="7771" b="7771"/>
          <a:stretch>
            <a:fillRect/>
          </a:stretch>
        </p:blipFill>
        <p:spPr>
          <a:xfrm>
            <a:off x="0" y="0"/>
            <a:ext cx="12192000" cy="6858000"/>
          </a:xfrm>
          <a:prstGeom prst="rect">
            <a:avLst/>
          </a:prstGeom>
        </p:spPr>
      </p:pic>
      <p:grpSp>
        <p:nvGrpSpPr>
          <p:cNvPr id="3" name="Group 3"/>
          <p:cNvGrpSpPr/>
          <p:nvPr/>
        </p:nvGrpSpPr>
        <p:grpSpPr>
          <a:xfrm>
            <a:off x="0" y="0"/>
            <a:ext cx="651608" cy="651608"/>
            <a:chOff x="0" y="0"/>
            <a:chExt cx="1913890" cy="1913890"/>
          </a:xfrm>
        </p:grpSpPr>
        <p:sp>
          <p:nvSpPr>
            <p:cNvPr id="4" name="Freeform 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7"/>
          <p:cNvSpPr txBox="1"/>
          <p:nvPr/>
        </p:nvSpPr>
        <p:spPr>
          <a:xfrm>
            <a:off x="651607" y="1212939"/>
            <a:ext cx="10025917" cy="888064"/>
          </a:xfrm>
          <a:prstGeom prst="rect">
            <a:avLst/>
          </a:prstGeom>
        </p:spPr>
        <p:txBody>
          <a:bodyPr wrap="square" lIns="0" tIns="0" rIns="0" bIns="0" rtlCol="0" anchor="t">
            <a:spAutoFit/>
          </a:bodyPr>
          <a:lstStyle/>
          <a:p>
            <a:pPr marL="0" marR="0" lvl="0" indent="0" algn="l" defTabSz="609630" rtl="0" eaLnBrk="1" fontAlgn="auto" latinLnBrk="0" hangingPunct="1">
              <a:lnSpc>
                <a:spcPts val="7907"/>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Open Sans 1 Bold"/>
              </a:rPr>
              <a:t>Rise with Bank Statement 101 </a:t>
            </a:r>
          </a:p>
        </p:txBody>
      </p:sp>
      <p:sp>
        <p:nvSpPr>
          <p:cNvPr id="8" name="TextBox 6">
            <a:extLst>
              <a:ext uri="{FF2B5EF4-FFF2-40B4-BE49-F238E27FC236}">
                <a16:creationId xmlns:a16="http://schemas.microsoft.com/office/drawing/2014/main" id="{A012B899-46BE-8BC0-48F9-915B820CD6EE}"/>
              </a:ext>
            </a:extLst>
          </p:cNvPr>
          <p:cNvSpPr txBox="1"/>
          <p:nvPr/>
        </p:nvSpPr>
        <p:spPr>
          <a:xfrm>
            <a:off x="607252" y="3310185"/>
            <a:ext cx="3135745" cy="237629"/>
          </a:xfrm>
          <a:prstGeom prst="rect">
            <a:avLst/>
          </a:prstGeom>
        </p:spPr>
        <p:txBody>
          <a:bodyPr lIns="0" tIns="0" rIns="0" bIns="0" rtlCol="0" anchor="t">
            <a:spAutoFit/>
          </a:bodyPr>
          <a:lstStyle/>
          <a:p>
            <a:pPr marL="0" marR="0" lvl="0" indent="0" algn="l" defTabSz="609630" rtl="0" eaLnBrk="1" fontAlgn="auto" latinLnBrk="0" hangingPunct="1">
              <a:lnSpc>
                <a:spcPts val="1975"/>
              </a:lnSpc>
              <a:spcBef>
                <a:spcPct val="0"/>
              </a:spcBef>
              <a:spcAft>
                <a:spcPts val="0"/>
              </a:spcAft>
              <a:buClrTx/>
              <a:buSzTx/>
              <a:buFontTx/>
              <a:buNone/>
              <a:tabLst/>
              <a:defRPr/>
            </a:pPr>
            <a:r>
              <a:rPr kumimoji="0" lang="en-US" sz="1411" b="1" i="0" u="none" strike="noStrike" kern="1200" cap="none" spc="1129" normalizeH="0" baseline="0" noProof="0">
                <a:ln>
                  <a:noFill/>
                </a:ln>
                <a:solidFill>
                  <a:prstClr val="black"/>
                </a:solidFill>
                <a:effectLst/>
                <a:uLnTx/>
                <a:uFillTx/>
                <a:latin typeface="Roboto" panose="02000000000000000000" pitchFamily="2" charset="0"/>
                <a:ea typeface="Roboto" panose="02000000000000000000" pitchFamily="2" charset="0"/>
                <a:cs typeface="Open Sans 1"/>
                <a:sym typeface="Open Sans 1"/>
              </a:rPr>
              <a:t>RISETPO.COM</a:t>
            </a:r>
          </a:p>
        </p:txBody>
      </p:sp>
      <p:pic>
        <p:nvPicPr>
          <p:cNvPr id="21" name="Picture 20">
            <a:extLst>
              <a:ext uri="{FF2B5EF4-FFF2-40B4-BE49-F238E27FC236}">
                <a16:creationId xmlns:a16="http://schemas.microsoft.com/office/drawing/2014/main" id="{35758C80-D8EC-7B19-335C-4CA89F1E10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804" y="1995630"/>
            <a:ext cx="3339033" cy="1378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C"/>
        </a:solidFill>
        <a:effectLst/>
      </p:bgPr>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A13F549E-E4E7-686F-E2E9-202DD6AE56FA}"/>
              </a:ext>
            </a:extLst>
          </p:cNvPr>
          <p:cNvPicPr>
            <a:picLocks noChangeAspect="1"/>
          </p:cNvPicPr>
          <p:nvPr/>
        </p:nvPicPr>
        <p:blipFill>
          <a:blip r:embed="rId3">
            <a:extLst>
              <a:ext uri="{28A0092B-C50C-407E-A947-70E740481C1C}">
                <a14:useLocalDpi xmlns:a14="http://schemas.microsoft.com/office/drawing/2010/main" val="0"/>
              </a:ext>
            </a:extLst>
          </a:blip>
          <a:srcRect l="7292" r="7292"/>
          <a:stretch>
            <a:fillRect/>
          </a:stretch>
        </p:blipFill>
        <p:spPr>
          <a:xfrm>
            <a:off x="0" y="0"/>
            <a:ext cx="12192000" cy="6858000"/>
          </a:xfrm>
          <a:prstGeom prst="rect">
            <a:avLst/>
          </a:prstGeom>
        </p:spPr>
      </p:pic>
      <p:grpSp>
        <p:nvGrpSpPr>
          <p:cNvPr id="2" name="Group 2"/>
          <p:cNvGrpSpPr/>
          <p:nvPr/>
        </p:nvGrpSpPr>
        <p:grpSpPr>
          <a:xfrm>
            <a:off x="0" y="0"/>
            <a:ext cx="651608" cy="651608"/>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TextBox 10"/>
          <p:cNvSpPr txBox="1"/>
          <p:nvPr/>
        </p:nvSpPr>
        <p:spPr>
          <a:xfrm>
            <a:off x="1968210" y="406684"/>
            <a:ext cx="7761805" cy="666849"/>
          </a:xfrm>
          <a:prstGeom prst="rect">
            <a:avLst/>
          </a:prstGeom>
        </p:spPr>
        <p:txBody>
          <a:bodyPr lIns="0" tIns="0" rIns="0" bIns="0" rtlCol="0" anchor="t">
            <a:spAutoFit/>
          </a:bodyPr>
          <a:lstStyle/>
          <a:p>
            <a:pPr marL="0" marR="0" lvl="0" indent="0" algn="ctr" defTabSz="609630" rtl="0" eaLnBrk="1" fontAlgn="auto" latinLnBrk="0" hangingPunct="1">
              <a:lnSpc>
                <a:spcPts val="5600"/>
              </a:lnSpc>
              <a:spcBef>
                <a:spcPct val="0"/>
              </a:spcBef>
              <a:spcAft>
                <a:spcPts val="0"/>
              </a:spcAft>
              <a:buClrTx/>
              <a:buSzTx/>
              <a:buFontTx/>
              <a:buNone/>
              <a:tabLst/>
              <a:defRPr/>
            </a:pPr>
            <a:r>
              <a:rPr kumimoji="0" lang="en-US" sz="4000" b="1" i="0" u="none" strike="noStrike" kern="1200" cap="none" spc="0" normalizeH="0" baseline="0" noProof="0">
                <a:ln>
                  <a:noFill/>
                </a:ln>
                <a:solidFill>
                  <a:srgbClr val="171616"/>
                </a:solidFill>
                <a:effectLst/>
                <a:uLnTx/>
                <a:uFillTx/>
                <a:latin typeface="Roboto" panose="02000000000000000000" pitchFamily="2" charset="0"/>
                <a:ea typeface="Roboto" panose="02000000000000000000" pitchFamily="2" charset="0"/>
                <a:cs typeface="Open Sans 1"/>
                <a:sym typeface="Open Sans 1"/>
              </a:rPr>
              <a:t>Webinar Hosts</a:t>
            </a:r>
          </a:p>
        </p:txBody>
      </p:sp>
      <p:sp>
        <p:nvSpPr>
          <p:cNvPr id="11" name="TextBox 11"/>
          <p:cNvSpPr txBox="1"/>
          <p:nvPr/>
        </p:nvSpPr>
        <p:spPr>
          <a:xfrm>
            <a:off x="1425404" y="4600077"/>
            <a:ext cx="2749766" cy="262892"/>
          </a:xfrm>
          <a:prstGeom prst="rect">
            <a:avLst/>
          </a:prstGeom>
        </p:spPr>
        <p:txBody>
          <a:bodyPr lIns="0" tIns="0" rIns="0" bIns="0" rtlCol="0" anchor="t">
            <a:spAutoFit/>
          </a:bodyPr>
          <a:lstStyle/>
          <a:p>
            <a:pPr marL="0" marR="0" lvl="0" indent="0" algn="ctr" defTabSz="609630" rtl="0" eaLnBrk="1" fontAlgn="auto" latinLnBrk="0" hangingPunct="1">
              <a:lnSpc>
                <a:spcPts val="2239"/>
              </a:lnSpc>
              <a:spcBef>
                <a:spcPct val="0"/>
              </a:spcBef>
              <a:spcAft>
                <a:spcPts val="0"/>
              </a:spcAft>
              <a:buClrTx/>
              <a:buSzTx/>
              <a:buFontTx/>
              <a:buNone/>
              <a:tabLst/>
              <a:defRPr/>
            </a:pPr>
            <a:r>
              <a:rPr kumimoji="0" lang="en-US" sz="1599" b="1" i="0" u="none" strike="noStrike" kern="1200" cap="none" spc="0" normalizeH="0" baseline="0" noProof="0">
                <a:ln>
                  <a:noFill/>
                </a:ln>
                <a:solidFill>
                  <a:srgbClr val="171616"/>
                </a:solidFill>
                <a:effectLst/>
                <a:uLnTx/>
                <a:uFillTx/>
                <a:latin typeface="Roboto" panose="02000000000000000000" pitchFamily="2" charset="0"/>
                <a:ea typeface="Roboto" panose="02000000000000000000" pitchFamily="2" charset="0"/>
                <a:cs typeface="Open Sans 1"/>
                <a:sym typeface="Open Sans 1"/>
              </a:rPr>
              <a:t>Jenny Beck</a:t>
            </a:r>
          </a:p>
        </p:txBody>
      </p:sp>
      <p:sp>
        <p:nvSpPr>
          <p:cNvPr id="12" name="TextBox 12"/>
          <p:cNvSpPr txBox="1"/>
          <p:nvPr/>
        </p:nvSpPr>
        <p:spPr>
          <a:xfrm>
            <a:off x="1055389" y="4878589"/>
            <a:ext cx="3810000" cy="225511"/>
          </a:xfrm>
          <a:prstGeom prst="rect">
            <a:avLst/>
          </a:prstGeom>
        </p:spPr>
        <p:txBody>
          <a:bodyPr wrap="square" lIns="0" tIns="0" rIns="0" bIns="0" rtlCol="0" anchor="t">
            <a:spAutoFit/>
          </a:bodyPr>
          <a:lstStyle/>
          <a:p>
            <a:pPr marL="0" marR="0" lvl="0" indent="0" algn="ctr" defTabSz="609630" rtl="0" eaLnBrk="1" fontAlgn="auto" latinLnBrk="0" hangingPunct="1">
              <a:lnSpc>
                <a:spcPts val="1866"/>
              </a:lnSpc>
              <a:spcBef>
                <a:spcPct val="0"/>
              </a:spcBef>
              <a:spcAft>
                <a:spcPts val="0"/>
              </a:spcAft>
              <a:buClrTx/>
              <a:buSzTx/>
              <a:buFontTx/>
              <a:buNone/>
              <a:tabLst/>
              <a:defRPr/>
            </a:pPr>
            <a:r>
              <a:rPr kumimoji="0" lang="en-US" sz="1333" b="0" i="0" u="none" strike="noStrike" kern="1200" cap="none" spc="0" normalizeH="0" baseline="0" noProof="0" dirty="0">
                <a:ln>
                  <a:noFill/>
                </a:ln>
                <a:solidFill>
                  <a:srgbClr val="171616"/>
                </a:solidFill>
                <a:effectLst/>
                <a:uLnTx/>
                <a:uFillTx/>
                <a:latin typeface="Roboto" panose="02000000000000000000" pitchFamily="2" charset="0"/>
                <a:ea typeface="Roboto" panose="02000000000000000000" pitchFamily="2" charset="0"/>
                <a:cs typeface="Open Sans 1"/>
                <a:sym typeface="Open Sans 1"/>
              </a:rPr>
              <a:t>Director of Learning and Development  </a:t>
            </a:r>
          </a:p>
        </p:txBody>
      </p:sp>
      <p:sp>
        <p:nvSpPr>
          <p:cNvPr id="19" name="TextBox 9">
            <a:extLst>
              <a:ext uri="{FF2B5EF4-FFF2-40B4-BE49-F238E27FC236}">
                <a16:creationId xmlns:a16="http://schemas.microsoft.com/office/drawing/2014/main" id="{03CF0C9D-A19A-1274-C862-E9B48AED424A}"/>
              </a:ext>
            </a:extLst>
          </p:cNvPr>
          <p:cNvSpPr txBox="1"/>
          <p:nvPr/>
        </p:nvSpPr>
        <p:spPr>
          <a:xfrm>
            <a:off x="231624"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For External Use Only.</a:t>
            </a:r>
          </a:p>
        </p:txBody>
      </p:sp>
      <p:sp>
        <p:nvSpPr>
          <p:cNvPr id="9" name="TextBox 9">
            <a:extLst>
              <a:ext uri="{FF2B5EF4-FFF2-40B4-BE49-F238E27FC236}">
                <a16:creationId xmlns:a16="http://schemas.microsoft.com/office/drawing/2014/main" id="{A9D09352-042D-FFA6-8660-9C2251094214}"/>
              </a:ext>
            </a:extLst>
          </p:cNvPr>
          <p:cNvSpPr txBox="1"/>
          <p:nvPr/>
        </p:nvSpPr>
        <p:spPr>
          <a:xfrm>
            <a:off x="10090245" y="646430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RISETPO.COM</a:t>
            </a:r>
          </a:p>
        </p:txBody>
      </p:sp>
      <p:sp>
        <p:nvSpPr>
          <p:cNvPr id="25" name="TextBox 4">
            <a:extLst>
              <a:ext uri="{FF2B5EF4-FFF2-40B4-BE49-F238E27FC236}">
                <a16:creationId xmlns:a16="http://schemas.microsoft.com/office/drawing/2014/main" id="{4EFB1A0C-0113-96B3-F25D-2B3A855D8AF4}"/>
              </a:ext>
            </a:extLst>
          </p:cNvPr>
          <p:cNvSpPr txBox="1"/>
          <p:nvPr/>
        </p:nvSpPr>
        <p:spPr>
          <a:xfrm>
            <a:off x="10735652" y="475501"/>
            <a:ext cx="770549" cy="175369"/>
          </a:xfrm>
          <a:prstGeom prst="rect">
            <a:avLst/>
          </a:prstGeom>
        </p:spPr>
        <p:txBody>
          <a:bodyPr lIns="0" tIns="0" rIns="0" bIns="0" rtlCol="0" anchor="t">
            <a:spAutoFit/>
          </a:bodyPr>
          <a:lstStyle/>
          <a:p>
            <a:pPr marL="0" marR="0" lvl="0" indent="0" algn="r" defTabSz="609630" rtl="0" eaLnBrk="1" fontAlgn="auto" latinLnBrk="0" hangingPunct="1">
              <a:lnSpc>
                <a:spcPts val="1493"/>
              </a:lnSpc>
              <a:spcBef>
                <a:spcPct val="0"/>
              </a:spcBef>
              <a:spcAft>
                <a:spcPts val="0"/>
              </a:spcAft>
              <a:buClrTx/>
              <a:buSzTx/>
              <a:buFontTx/>
              <a:buNone/>
              <a:tabLst/>
              <a:defRPr/>
            </a:pPr>
            <a:r>
              <a:rPr kumimoji="0" lang="en-US" sz="1066" b="0" i="0" u="none" strike="noStrike" kern="1200" cap="none" spc="0" normalizeH="0" baseline="0" noProof="0">
                <a:ln>
                  <a:noFill/>
                </a:ln>
                <a:solidFill>
                  <a:srgbClr val="171616"/>
                </a:solidFill>
                <a:effectLst/>
                <a:uLnTx/>
                <a:uFillTx/>
                <a:latin typeface="Open Sans 2"/>
                <a:ea typeface="Open Sans 2"/>
                <a:cs typeface="Open Sans 2"/>
                <a:sym typeface="Open Sans 2"/>
              </a:rPr>
              <a:t>Page 02</a:t>
            </a:r>
          </a:p>
        </p:txBody>
      </p:sp>
      <p:pic>
        <p:nvPicPr>
          <p:cNvPr id="30" name="Picture 29">
            <a:extLst>
              <a:ext uri="{FF2B5EF4-FFF2-40B4-BE49-F238E27FC236}">
                <a16:creationId xmlns:a16="http://schemas.microsoft.com/office/drawing/2014/main" id="{CA516C63-7D8F-829F-5459-D4E72D45A7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03537" y="5737072"/>
            <a:ext cx="2038367" cy="841528"/>
          </a:xfrm>
          <a:prstGeom prst="rect">
            <a:avLst/>
          </a:prstGeom>
        </p:spPr>
      </p:pic>
      <p:grpSp>
        <p:nvGrpSpPr>
          <p:cNvPr id="8" name="Group 2">
            <a:extLst>
              <a:ext uri="{FF2B5EF4-FFF2-40B4-BE49-F238E27FC236}">
                <a16:creationId xmlns:a16="http://schemas.microsoft.com/office/drawing/2014/main" id="{11D9ADD2-69AE-E381-AC56-D469CA28BF61}"/>
              </a:ext>
            </a:extLst>
          </p:cNvPr>
          <p:cNvGrpSpPr/>
          <p:nvPr/>
        </p:nvGrpSpPr>
        <p:grpSpPr>
          <a:xfrm>
            <a:off x="6181344" y="1336425"/>
            <a:ext cx="3337560" cy="3222415"/>
            <a:chOff x="0" y="0"/>
            <a:chExt cx="1913890" cy="1913890"/>
          </a:xfrm>
        </p:grpSpPr>
        <p:sp>
          <p:nvSpPr>
            <p:cNvPr id="13" name="Freeform 3">
              <a:extLst>
                <a:ext uri="{FF2B5EF4-FFF2-40B4-BE49-F238E27FC236}">
                  <a16:creationId xmlns:a16="http://schemas.microsoft.com/office/drawing/2014/main" id="{A9CA063E-9589-DCA2-492A-0621B58D2EF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11">
            <a:extLst>
              <a:ext uri="{FF2B5EF4-FFF2-40B4-BE49-F238E27FC236}">
                <a16:creationId xmlns:a16="http://schemas.microsoft.com/office/drawing/2014/main" id="{DE3CA940-0D10-8E41-840D-7C3E395C995D}"/>
              </a:ext>
            </a:extLst>
          </p:cNvPr>
          <p:cNvSpPr txBox="1"/>
          <p:nvPr/>
        </p:nvSpPr>
        <p:spPr>
          <a:xfrm>
            <a:off x="6355511" y="4611949"/>
            <a:ext cx="2749766" cy="262892"/>
          </a:xfrm>
          <a:prstGeom prst="rect">
            <a:avLst/>
          </a:prstGeom>
        </p:spPr>
        <p:txBody>
          <a:bodyPr lIns="0" tIns="0" rIns="0" bIns="0" rtlCol="0" anchor="t">
            <a:spAutoFit/>
          </a:bodyPr>
          <a:lstStyle/>
          <a:p>
            <a:pPr marL="0" marR="0" lvl="0" indent="0" algn="ctr" defTabSz="609630" rtl="0" eaLnBrk="1" fontAlgn="auto" latinLnBrk="0" hangingPunct="1">
              <a:lnSpc>
                <a:spcPts val="2239"/>
              </a:lnSpc>
              <a:spcBef>
                <a:spcPct val="0"/>
              </a:spcBef>
              <a:spcAft>
                <a:spcPts val="0"/>
              </a:spcAft>
              <a:buClrTx/>
              <a:buSzTx/>
              <a:buFontTx/>
              <a:buNone/>
              <a:tabLst/>
              <a:defRPr/>
            </a:pPr>
            <a:r>
              <a:rPr kumimoji="0" lang="en-US" sz="1599" b="1" i="0" u="none" strike="noStrike" kern="1200" cap="none" spc="0" normalizeH="0" baseline="0" noProof="0" dirty="0">
                <a:ln>
                  <a:noFill/>
                </a:ln>
                <a:solidFill>
                  <a:srgbClr val="171616"/>
                </a:solidFill>
                <a:effectLst/>
                <a:uLnTx/>
                <a:uFillTx/>
                <a:latin typeface="Roboto" panose="02000000000000000000" pitchFamily="2" charset="0"/>
                <a:ea typeface="Roboto" panose="02000000000000000000" pitchFamily="2" charset="0"/>
                <a:cs typeface="Open Sans 1"/>
                <a:sym typeface="Open Sans 1"/>
              </a:rPr>
              <a:t>Shaun Dennison</a:t>
            </a:r>
          </a:p>
        </p:txBody>
      </p:sp>
      <p:sp>
        <p:nvSpPr>
          <p:cNvPr id="7" name="TextBox 12">
            <a:extLst>
              <a:ext uri="{FF2B5EF4-FFF2-40B4-BE49-F238E27FC236}">
                <a16:creationId xmlns:a16="http://schemas.microsoft.com/office/drawing/2014/main" id="{F0D8D272-6237-C684-03FD-498A7CC48747}"/>
              </a:ext>
            </a:extLst>
          </p:cNvPr>
          <p:cNvSpPr txBox="1"/>
          <p:nvPr/>
        </p:nvSpPr>
        <p:spPr>
          <a:xfrm>
            <a:off x="5660136" y="4927950"/>
            <a:ext cx="4243401" cy="225511"/>
          </a:xfrm>
          <a:prstGeom prst="rect">
            <a:avLst/>
          </a:prstGeom>
        </p:spPr>
        <p:txBody>
          <a:bodyPr wrap="square" lIns="0" tIns="0" rIns="0" bIns="0" rtlCol="0" anchor="t">
            <a:spAutoFit/>
          </a:bodyPr>
          <a:lstStyle/>
          <a:p>
            <a:pPr marL="0" marR="0" lvl="0" indent="0" algn="ctr" defTabSz="609630" rtl="0" eaLnBrk="1" fontAlgn="auto" latinLnBrk="0" hangingPunct="1">
              <a:lnSpc>
                <a:spcPts val="1866"/>
              </a:lnSpc>
              <a:spcBef>
                <a:spcPct val="0"/>
              </a:spcBef>
              <a:spcAft>
                <a:spcPts val="0"/>
              </a:spcAft>
              <a:buClrTx/>
              <a:buSzTx/>
              <a:buFontTx/>
              <a:buNone/>
              <a:tabLst/>
              <a:defRPr/>
            </a:pPr>
            <a:r>
              <a:rPr kumimoji="0" lang="en-US" sz="1333" b="0" i="0" u="none" strike="noStrike" kern="1200" cap="none" spc="0" normalizeH="0" baseline="0" noProof="0" dirty="0">
                <a:ln>
                  <a:noFill/>
                </a:ln>
                <a:solidFill>
                  <a:srgbClr val="171616"/>
                </a:solidFill>
                <a:effectLst/>
                <a:uLnTx/>
                <a:uFillTx/>
                <a:latin typeface="Roboto" panose="02000000000000000000" pitchFamily="2" charset="0"/>
                <a:ea typeface="Roboto" panose="02000000000000000000" pitchFamily="2" charset="0"/>
                <a:cs typeface="Open Sans 1"/>
                <a:sym typeface="Open Sans 1"/>
              </a:rPr>
              <a:t>EVP Non-QM Lending  </a:t>
            </a:r>
          </a:p>
        </p:txBody>
      </p:sp>
      <p:grpSp>
        <p:nvGrpSpPr>
          <p:cNvPr id="14" name="Group 2">
            <a:extLst>
              <a:ext uri="{FF2B5EF4-FFF2-40B4-BE49-F238E27FC236}">
                <a16:creationId xmlns:a16="http://schemas.microsoft.com/office/drawing/2014/main" id="{022F8D4E-AC46-2FAF-A4B0-C7762B596FE9}"/>
              </a:ext>
            </a:extLst>
          </p:cNvPr>
          <p:cNvGrpSpPr/>
          <p:nvPr/>
        </p:nvGrpSpPr>
        <p:grpSpPr>
          <a:xfrm>
            <a:off x="1174622" y="1305001"/>
            <a:ext cx="3470529" cy="3253840"/>
            <a:chOff x="0" y="0"/>
            <a:chExt cx="1913890" cy="1913890"/>
          </a:xfrm>
        </p:grpSpPr>
        <p:sp>
          <p:nvSpPr>
            <p:cNvPr id="15" name="Freeform 3">
              <a:extLst>
                <a:ext uri="{FF2B5EF4-FFF2-40B4-BE49-F238E27FC236}">
                  <a16:creationId xmlns:a16="http://schemas.microsoft.com/office/drawing/2014/main" id="{76481FD7-24AA-C079-4F67-157F6FB88BA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8" name="Picture 17">
            <a:extLst>
              <a:ext uri="{FF2B5EF4-FFF2-40B4-BE49-F238E27FC236}">
                <a16:creationId xmlns:a16="http://schemas.microsoft.com/office/drawing/2014/main" id="{CED261F8-07BA-B60D-E579-F18C5E3A0A83}"/>
              </a:ext>
            </a:extLst>
          </p:cNvPr>
          <p:cNvPicPr>
            <a:picLocks noChangeAspect="1"/>
          </p:cNvPicPr>
          <p:nvPr/>
        </p:nvPicPr>
        <p:blipFill>
          <a:blip r:embed="rId5" cstate="print">
            <a:extLst>
              <a:ext uri="{28A0092B-C50C-407E-A947-70E740481C1C}">
                <a14:useLocalDpi xmlns:a14="http://schemas.microsoft.com/office/drawing/2010/main" val="0"/>
              </a:ext>
            </a:extLst>
          </a:blip>
          <a:srcRect l="2958" r="2959"/>
          <a:stretch>
            <a:fillRect/>
          </a:stretch>
        </p:blipFill>
        <p:spPr>
          <a:xfrm>
            <a:off x="1425404" y="1479789"/>
            <a:ext cx="3018580" cy="2888822"/>
          </a:xfrm>
          <a:prstGeom prst="rect">
            <a:avLst/>
          </a:prstGeom>
        </p:spPr>
      </p:pic>
      <p:pic>
        <p:nvPicPr>
          <p:cNvPr id="5" name="Picture 4">
            <a:extLst>
              <a:ext uri="{FF2B5EF4-FFF2-40B4-BE49-F238E27FC236}">
                <a16:creationId xmlns:a16="http://schemas.microsoft.com/office/drawing/2014/main" id="{FDE20B9E-22D0-7F7E-C1CA-C30AA07D153C}"/>
              </a:ext>
            </a:extLst>
          </p:cNvPr>
          <p:cNvPicPr>
            <a:picLocks noChangeAspect="1"/>
          </p:cNvPicPr>
          <p:nvPr/>
        </p:nvPicPr>
        <p:blipFill>
          <a:blip r:embed="rId6">
            <a:extLst>
              <a:ext uri="{28A0092B-C50C-407E-A947-70E740481C1C}">
                <a14:useLocalDpi xmlns:a14="http://schemas.microsoft.com/office/drawing/2010/main" val="0"/>
              </a:ext>
            </a:extLst>
          </a:blip>
          <a:srcRect l="10844" r="11453" b="16515"/>
          <a:stretch>
            <a:fillRect/>
          </a:stretch>
        </p:blipFill>
        <p:spPr>
          <a:xfrm>
            <a:off x="6355511" y="1479788"/>
            <a:ext cx="3022405" cy="285318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C"/>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651608" cy="651608"/>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9">
            <a:extLst>
              <a:ext uri="{FF2B5EF4-FFF2-40B4-BE49-F238E27FC236}">
                <a16:creationId xmlns:a16="http://schemas.microsoft.com/office/drawing/2014/main" id="{9E573C5F-6DE6-F11C-2897-E5E77C8A9D97}"/>
              </a:ext>
            </a:extLst>
          </p:cNvPr>
          <p:cNvSpPr txBox="1"/>
          <p:nvPr/>
        </p:nvSpPr>
        <p:spPr>
          <a:xfrm>
            <a:off x="231624"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For External Use Only.</a:t>
            </a:r>
          </a:p>
        </p:txBody>
      </p:sp>
      <p:sp>
        <p:nvSpPr>
          <p:cNvPr id="6" name="TextBox 9">
            <a:extLst>
              <a:ext uri="{FF2B5EF4-FFF2-40B4-BE49-F238E27FC236}">
                <a16:creationId xmlns:a16="http://schemas.microsoft.com/office/drawing/2014/main" id="{A79DB073-B880-E9FB-CB2C-04D8794030B4}"/>
              </a:ext>
            </a:extLst>
          </p:cNvPr>
          <p:cNvSpPr txBox="1"/>
          <p:nvPr/>
        </p:nvSpPr>
        <p:spPr>
          <a:xfrm>
            <a:off x="10153633"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RISETPO.COM</a:t>
            </a:r>
          </a:p>
        </p:txBody>
      </p:sp>
      <p:sp>
        <p:nvSpPr>
          <p:cNvPr id="13" name="TextBox 4">
            <a:extLst>
              <a:ext uri="{FF2B5EF4-FFF2-40B4-BE49-F238E27FC236}">
                <a16:creationId xmlns:a16="http://schemas.microsoft.com/office/drawing/2014/main" id="{244E8592-C701-24FA-CBE6-D69D22EE5504}"/>
              </a:ext>
            </a:extLst>
          </p:cNvPr>
          <p:cNvSpPr txBox="1"/>
          <p:nvPr/>
        </p:nvSpPr>
        <p:spPr>
          <a:xfrm>
            <a:off x="10735652" y="475501"/>
            <a:ext cx="770549" cy="174407"/>
          </a:xfrm>
          <a:prstGeom prst="rect">
            <a:avLst/>
          </a:prstGeom>
        </p:spPr>
        <p:txBody>
          <a:bodyPr lIns="0" tIns="0" rIns="0" bIns="0" rtlCol="0" anchor="t">
            <a:spAutoFit/>
          </a:bodyPr>
          <a:lstStyle/>
          <a:p>
            <a:pPr marL="0" marR="0" lvl="0" indent="0" algn="r" defTabSz="609630" rtl="0" eaLnBrk="1" fontAlgn="auto" latinLnBrk="0" hangingPunct="1">
              <a:lnSpc>
                <a:spcPts val="1493"/>
              </a:lnSpc>
              <a:spcBef>
                <a:spcPct val="0"/>
              </a:spcBef>
              <a:spcAft>
                <a:spcPts val="0"/>
              </a:spcAft>
              <a:buClrTx/>
              <a:buSzTx/>
              <a:buFontTx/>
              <a:buNone/>
              <a:tabLst/>
              <a:defRPr/>
            </a:pPr>
            <a:r>
              <a:rPr kumimoji="0" lang="en-US" sz="1033" b="0" i="0" u="none" strike="noStrike" kern="1200" cap="none" spc="0" normalizeH="0" baseline="0" noProof="0">
                <a:ln>
                  <a:noFill/>
                </a:ln>
                <a:solidFill>
                  <a:srgbClr val="171616"/>
                </a:solidFill>
                <a:effectLst/>
                <a:uLnTx/>
                <a:uFillTx/>
                <a:latin typeface="Open Sans 2"/>
                <a:ea typeface="Open Sans 2"/>
                <a:cs typeface="Open Sans 2"/>
                <a:sym typeface="Open Sans 2"/>
              </a:rPr>
              <a:t>Page 06</a:t>
            </a:r>
            <a:endParaRPr kumimoji="0" lang="en-US" sz="1066" b="0" i="0" u="none" strike="noStrike" kern="1200" cap="none" spc="0" normalizeH="0" baseline="0" noProof="0">
              <a:ln>
                <a:noFill/>
              </a:ln>
              <a:solidFill>
                <a:srgbClr val="171616"/>
              </a:solidFill>
              <a:effectLst/>
              <a:uLnTx/>
              <a:uFillTx/>
              <a:latin typeface="Open Sans 2"/>
              <a:ea typeface="Open Sans 2"/>
              <a:cs typeface="Open Sans 2"/>
              <a:sym typeface="Open Sans 2"/>
            </a:endParaRPr>
          </a:p>
        </p:txBody>
      </p:sp>
      <p:pic>
        <p:nvPicPr>
          <p:cNvPr id="16" name="Picture 15">
            <a:extLst>
              <a:ext uri="{FF2B5EF4-FFF2-40B4-BE49-F238E27FC236}">
                <a16:creationId xmlns:a16="http://schemas.microsoft.com/office/drawing/2014/main" id="{73A8CE6D-7A34-79B3-8D11-8BE3BBD627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3537" y="5737072"/>
            <a:ext cx="2038367" cy="841528"/>
          </a:xfrm>
          <a:prstGeom prst="rect">
            <a:avLst/>
          </a:prstGeom>
        </p:spPr>
      </p:pic>
      <p:sp>
        <p:nvSpPr>
          <p:cNvPr id="22" name="TextBox 21">
            <a:extLst>
              <a:ext uri="{FF2B5EF4-FFF2-40B4-BE49-F238E27FC236}">
                <a16:creationId xmlns:a16="http://schemas.microsoft.com/office/drawing/2014/main" id="{80F9A541-857F-6BFA-99DB-C38DB52B5025}"/>
              </a:ext>
            </a:extLst>
          </p:cNvPr>
          <p:cNvSpPr txBox="1"/>
          <p:nvPr/>
        </p:nvSpPr>
        <p:spPr>
          <a:xfrm>
            <a:off x="476568" y="2346960"/>
            <a:ext cx="121439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all" spc="0" normalizeH="0" baseline="0" noProof="0" dirty="0">
                <a:ln>
                  <a:noFill/>
                </a:ln>
                <a:solidFill>
                  <a:prstClr val="black"/>
                </a:solidFill>
                <a:effectLst/>
                <a:uLnTx/>
                <a:uFillTx/>
                <a:latin typeface="Calibri"/>
                <a:ea typeface="+mn-ea"/>
                <a:cs typeface="+mn-cs"/>
              </a:rPr>
              <a:t>Elevate your pipeline with august specials! </a:t>
            </a:r>
            <a:r>
              <a:rPr kumimoji="0" lang="en-US" sz="1400" b="1" i="0" u="none" strike="noStrike" kern="1200" cap="none" spc="0" normalizeH="0" baseline="0" noProof="0" dirty="0">
                <a:ln>
                  <a:noFill/>
                </a:ln>
                <a:solidFill>
                  <a:prstClr val="white">
                    <a:lumMod val="50000"/>
                  </a:prstClr>
                </a:solidFill>
                <a:effectLst/>
                <a:uLnTx/>
                <a:uFillTx/>
                <a:latin typeface="Calibri"/>
                <a:ea typeface="+mn-ea"/>
                <a:cs typeface="+mn-cs"/>
              </a:rPr>
              <a:t>Specials Available for loans locked August 1</a:t>
            </a:r>
            <a:r>
              <a:rPr kumimoji="0" lang="en-US" sz="1400" b="1" i="0" u="none" strike="noStrike" kern="1200" cap="none" spc="0" normalizeH="0" baseline="30000" noProof="0" dirty="0">
                <a:ln>
                  <a:noFill/>
                </a:ln>
                <a:solidFill>
                  <a:prstClr val="white">
                    <a:lumMod val="50000"/>
                  </a:prstClr>
                </a:solidFill>
                <a:effectLst/>
                <a:uLnTx/>
                <a:uFillTx/>
                <a:latin typeface="Calibri"/>
                <a:ea typeface="+mn-ea"/>
                <a:cs typeface="+mn-cs"/>
              </a:rPr>
              <a:t>st</a:t>
            </a:r>
            <a:r>
              <a:rPr kumimoji="0" lang="en-US" sz="1400" b="1" i="0" u="none" strike="noStrike" kern="1200" cap="none" spc="0" normalizeH="0" baseline="0" noProof="0" dirty="0">
                <a:ln>
                  <a:noFill/>
                </a:ln>
                <a:solidFill>
                  <a:prstClr val="white">
                    <a:lumMod val="50000"/>
                  </a:prstClr>
                </a:solidFill>
                <a:effectLst/>
                <a:uLnTx/>
                <a:uFillTx/>
                <a:latin typeface="Calibri"/>
                <a:ea typeface="+mn-ea"/>
                <a:cs typeface="+mn-cs"/>
              </a:rPr>
              <a:t> – 31</a:t>
            </a:r>
            <a:r>
              <a:rPr kumimoji="0" lang="en-US" sz="1400" b="1" i="0" u="none" strike="noStrike" kern="1200" cap="none" spc="0" normalizeH="0" baseline="30000" noProof="0" dirty="0">
                <a:ln>
                  <a:noFill/>
                </a:ln>
                <a:solidFill>
                  <a:prstClr val="white">
                    <a:lumMod val="50000"/>
                  </a:prstClr>
                </a:solidFill>
                <a:effectLst/>
                <a:uLnTx/>
                <a:uFillTx/>
                <a:latin typeface="Calibri"/>
                <a:ea typeface="+mn-ea"/>
                <a:cs typeface="+mn-cs"/>
              </a:rPr>
              <a:t>st</a:t>
            </a:r>
            <a:r>
              <a:rPr kumimoji="0" lang="en-US" sz="1400" b="1" i="0" u="none" strike="noStrike" kern="1200" cap="none" spc="0" normalizeH="0" baseline="0" noProof="0" dirty="0">
                <a:ln>
                  <a:noFill/>
                </a:ln>
                <a:solidFill>
                  <a:prstClr val="white">
                    <a:lumMod val="50000"/>
                  </a:prstClr>
                </a:solidFill>
                <a:effectLst/>
                <a:uLnTx/>
                <a:uFillTx/>
                <a:latin typeface="Calibri"/>
                <a:ea typeface="+mn-ea"/>
                <a:cs typeface="+mn-cs"/>
              </a:rPr>
              <a:t>, 2026</a:t>
            </a:r>
            <a:endParaRPr kumimoji="0" lang="en-US" sz="14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23" name="Rectangle 22">
            <a:extLst>
              <a:ext uri="{FF2B5EF4-FFF2-40B4-BE49-F238E27FC236}">
                <a16:creationId xmlns:a16="http://schemas.microsoft.com/office/drawing/2014/main" id="{E6BBE223-572A-5C5F-532A-9376746C9F7E}"/>
              </a:ext>
            </a:extLst>
          </p:cNvPr>
          <p:cNvSpPr/>
          <p:nvPr/>
        </p:nvSpPr>
        <p:spPr>
          <a:xfrm>
            <a:off x="0" y="2952466"/>
            <a:ext cx="12192000" cy="39055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Freeform 9">
            <a:extLst>
              <a:ext uri="{FF2B5EF4-FFF2-40B4-BE49-F238E27FC236}">
                <a16:creationId xmlns:a16="http://schemas.microsoft.com/office/drawing/2014/main" id="{55634D13-1279-A9E4-336C-1CCFB116A329}"/>
              </a:ext>
            </a:extLst>
          </p:cNvPr>
          <p:cNvSpPr/>
          <p:nvPr/>
        </p:nvSpPr>
        <p:spPr>
          <a:xfrm>
            <a:off x="9994422" y="5875037"/>
            <a:ext cx="1930309" cy="796916"/>
          </a:xfrm>
          <a:custGeom>
            <a:avLst/>
            <a:gdLst/>
            <a:ahLst/>
            <a:cxnLst/>
            <a:rect l="l" t="t" r="r" b="b"/>
            <a:pathLst>
              <a:path w="2895463" h="1195374">
                <a:moveTo>
                  <a:pt x="0" y="0"/>
                </a:moveTo>
                <a:lnTo>
                  <a:pt x="2895462" y="0"/>
                </a:lnTo>
                <a:lnTo>
                  <a:pt x="2895462" y="1195374"/>
                </a:lnTo>
                <a:lnTo>
                  <a:pt x="0" y="1195374"/>
                </a:lnTo>
                <a:lnTo>
                  <a:pt x="0" y="0"/>
                </a:lnTo>
                <a:close/>
              </a:path>
            </a:pathLst>
          </a:custGeom>
          <a:blipFill>
            <a:blip r:embed="rId4"/>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5">
            <a:extLst>
              <a:ext uri="{FF2B5EF4-FFF2-40B4-BE49-F238E27FC236}">
                <a16:creationId xmlns:a16="http://schemas.microsoft.com/office/drawing/2014/main" id="{7F7C52EC-22FB-DD9C-A294-751E4A1929A4}"/>
              </a:ext>
            </a:extLst>
          </p:cNvPr>
          <p:cNvSpPr txBox="1"/>
          <p:nvPr/>
        </p:nvSpPr>
        <p:spPr>
          <a:xfrm>
            <a:off x="10210801" y="6572893"/>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RISETPO.COM</a:t>
            </a:r>
          </a:p>
        </p:txBody>
      </p:sp>
      <p:sp>
        <p:nvSpPr>
          <p:cNvPr id="5" name="TextBox 4">
            <a:extLst>
              <a:ext uri="{FF2B5EF4-FFF2-40B4-BE49-F238E27FC236}">
                <a16:creationId xmlns:a16="http://schemas.microsoft.com/office/drawing/2014/main" id="{5DF36207-5D18-6D14-548D-1D82CC52BA0C}"/>
              </a:ext>
            </a:extLst>
          </p:cNvPr>
          <p:cNvSpPr txBox="1"/>
          <p:nvPr/>
        </p:nvSpPr>
        <p:spPr>
          <a:xfrm>
            <a:off x="125694" y="6023944"/>
            <a:ext cx="994833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800" b="0" i="1" u="none" strike="noStrike" kern="1200" cap="none" spc="0" normalizeH="0" baseline="0" noProof="0" dirty="0">
                <a:ln>
                  <a:noFill/>
                </a:ln>
                <a:solidFill>
                  <a:prstClr val="black"/>
                </a:solidFill>
                <a:effectLst/>
                <a:uLnTx/>
                <a:uFillTx/>
                <a:latin typeface="Calibri"/>
                <a:ea typeface="+mn-ea"/>
                <a:cs typeface="+mn-cs"/>
              </a:rPr>
            </a:br>
            <a:r>
              <a:rPr kumimoji="0" lang="en-US" sz="800" b="0" i="1" u="none" strike="noStrike" kern="1200" cap="none" spc="0" normalizeH="0" baseline="0" noProof="0" dirty="0">
                <a:ln>
                  <a:noFill/>
                </a:ln>
                <a:solidFill>
                  <a:prstClr val="black"/>
                </a:solidFill>
                <a:effectLst/>
                <a:uLnTx/>
                <a:uFillTx/>
                <a:latin typeface="Calibri"/>
                <a:ea typeface="+mn-ea"/>
                <a:cs typeface="+mn-cs"/>
              </a:rPr>
              <a:t>Closed-End Seconds Specials: eligible only in conjunction with RISETPO first liens. See our Closed-Ends Seconds matrix for details. Loans originated in US Territories and the following states are ineligible: MI NJ, NY, TN, TX, WV. Restrictions apply. Contact your account Executive for details. Important to note that a Closed-End Second Mortgage may typically have a higher interest rate than the first lien mortgage. August Special Offers valid for loans locked between 8/1/2026 and 8/31/2026.  All offers are subject to change without prior notice. Rate and price improvements are applicable only to qualifying loan programs and borrowers, and not all applicants will qualify. Specials cannot be combined with any other offer or price exception unless explicitly stated. Terms, restrictions, and conditions apply. This is not a commitment to lend.</a:t>
            </a:r>
            <a:r>
              <a:rPr kumimoji="0" lang="en-US" sz="800" b="0" i="0" u="none" strike="noStrike" kern="1200" cap="none" spc="0" normalizeH="0" baseline="0" noProof="0" dirty="0">
                <a:ln>
                  <a:noFill/>
                </a:ln>
                <a:solidFill>
                  <a:prstClr val="black"/>
                </a:solidFill>
                <a:effectLst/>
                <a:uLnTx/>
                <a:uFillTx/>
                <a:latin typeface="Calibri"/>
                <a:ea typeface="+mn-ea"/>
                <a:cs typeface="+mn-cs"/>
              </a:rPr>
              <a:t> </a:t>
            </a:r>
            <a:r>
              <a:rPr kumimoji="0" lang="en-US" sz="800" b="0" i="1" u="none" strike="noStrike" kern="1200" cap="none" spc="0" normalizeH="0" baseline="0" noProof="0" dirty="0">
                <a:ln>
                  <a:noFill/>
                </a:ln>
                <a:solidFill>
                  <a:prstClr val="black"/>
                </a:solidFill>
                <a:effectLst/>
                <a:uLnTx/>
                <a:uFillTx/>
                <a:latin typeface="Calibri"/>
                <a:ea typeface="+mn-ea"/>
                <a:cs typeface="+mn-cs"/>
              </a:rPr>
              <a:t>Loans may qualify for additional price improvement with Select Specials as indicated on our Prime and Non-QM Rate sheets.</a:t>
            </a:r>
            <a:r>
              <a:rPr kumimoji="0" lang="en-US" sz="800" b="0" i="0" u="none" strike="noStrike" kern="1200" cap="none" spc="0" normalizeH="0" baseline="0" noProof="0" dirty="0">
                <a:ln>
                  <a:noFill/>
                </a:ln>
                <a:solidFill>
                  <a:prstClr val="black"/>
                </a:solidFill>
                <a:effectLst/>
                <a:uLnTx/>
                <a:uFillTx/>
                <a:latin typeface="Calibri"/>
                <a:ea typeface="+mn-ea"/>
                <a:cs typeface="+mn-cs"/>
              </a:rPr>
              <a:t> </a:t>
            </a:r>
            <a:r>
              <a:rPr kumimoji="0" lang="en-US" sz="800" b="0" i="1" u="none" strike="noStrike" kern="1200" cap="none" spc="0" normalizeH="0" baseline="0" noProof="0" dirty="0">
                <a:ln>
                  <a:noFill/>
                </a:ln>
                <a:solidFill>
                  <a:prstClr val="black"/>
                </a:solidFill>
                <a:effectLst/>
                <a:uLnTx/>
                <a:uFillTx/>
                <a:latin typeface="Calibri"/>
                <a:ea typeface="+mn-ea"/>
                <a:cs typeface="+mn-cs"/>
              </a:rPr>
              <a:t>RISE TPO is not affiliated with or acting on behalf of or at the direction of the Federal Housing Administration, Veterans Administration, or the Federal Government.</a:t>
            </a:r>
            <a:endParaRPr kumimoji="0" lang="en-US" sz="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B2684F69-35EA-C597-10B0-ED7002644302}"/>
              </a:ext>
            </a:extLst>
          </p:cNvPr>
          <p:cNvPicPr>
            <a:picLocks noChangeAspect="1"/>
          </p:cNvPicPr>
          <p:nvPr/>
        </p:nvPicPr>
        <p:blipFill>
          <a:blip r:embed="rId5"/>
          <a:stretch>
            <a:fillRect/>
          </a:stretch>
        </p:blipFill>
        <p:spPr>
          <a:xfrm>
            <a:off x="0" y="-10859"/>
            <a:ext cx="12192000" cy="2131152"/>
          </a:xfrm>
          <a:prstGeom prst="rect">
            <a:avLst/>
          </a:prstGeom>
        </p:spPr>
      </p:pic>
      <p:pic>
        <p:nvPicPr>
          <p:cNvPr id="11" name="Picture 10">
            <a:extLst>
              <a:ext uri="{FF2B5EF4-FFF2-40B4-BE49-F238E27FC236}">
                <a16:creationId xmlns:a16="http://schemas.microsoft.com/office/drawing/2014/main" id="{570A9985-F8BE-467F-3E55-2D57886A96C2}"/>
              </a:ext>
            </a:extLst>
          </p:cNvPr>
          <p:cNvPicPr>
            <a:picLocks noChangeAspect="1"/>
          </p:cNvPicPr>
          <p:nvPr/>
        </p:nvPicPr>
        <p:blipFill>
          <a:blip r:embed="rId6"/>
          <a:stretch>
            <a:fillRect/>
          </a:stretch>
        </p:blipFill>
        <p:spPr>
          <a:xfrm>
            <a:off x="476568" y="3102789"/>
            <a:ext cx="6963747" cy="22577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C"/>
        </a:solidFill>
        <a:effectLst/>
      </p:bgPr>
    </p:bg>
    <p:spTree>
      <p:nvGrpSpPr>
        <p:cNvPr id="1" name="">
          <a:extLst>
            <a:ext uri="{FF2B5EF4-FFF2-40B4-BE49-F238E27FC236}">
              <a16:creationId xmlns:a16="http://schemas.microsoft.com/office/drawing/2014/main" id="{E3D5092D-EDFE-ABD6-C193-C58DEDFEB5A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BC5B7800-E58C-172F-DDF5-3337CBA2C92F}"/>
              </a:ext>
            </a:extLst>
          </p:cNvPr>
          <p:cNvPicPr>
            <a:picLocks noChangeAspect="1"/>
          </p:cNvPicPr>
          <p:nvPr/>
        </p:nvPicPr>
        <p:blipFill>
          <a:blip r:embed="rId2"/>
          <a:stretch>
            <a:fillRect/>
          </a:stretch>
        </p:blipFill>
        <p:spPr>
          <a:xfrm flipH="1">
            <a:off x="0" y="0"/>
            <a:ext cx="12192000" cy="6858000"/>
          </a:xfrm>
          <a:prstGeom prst="rect">
            <a:avLst/>
          </a:prstGeom>
        </p:spPr>
      </p:pic>
      <p:grpSp>
        <p:nvGrpSpPr>
          <p:cNvPr id="2" name="Group 2">
            <a:extLst>
              <a:ext uri="{FF2B5EF4-FFF2-40B4-BE49-F238E27FC236}">
                <a16:creationId xmlns:a16="http://schemas.microsoft.com/office/drawing/2014/main" id="{4DC77933-C843-561E-4B5E-0F9AF2F85DEC}"/>
              </a:ext>
            </a:extLst>
          </p:cNvPr>
          <p:cNvGrpSpPr/>
          <p:nvPr/>
        </p:nvGrpSpPr>
        <p:grpSpPr>
          <a:xfrm>
            <a:off x="0" y="0"/>
            <a:ext cx="651608" cy="651608"/>
            <a:chOff x="0" y="0"/>
            <a:chExt cx="1913890" cy="1913890"/>
          </a:xfrm>
        </p:grpSpPr>
        <p:sp>
          <p:nvSpPr>
            <p:cNvPr id="3" name="Freeform 3">
              <a:extLst>
                <a:ext uri="{FF2B5EF4-FFF2-40B4-BE49-F238E27FC236}">
                  <a16:creationId xmlns:a16="http://schemas.microsoft.com/office/drawing/2014/main" id="{44C15523-3E0F-1457-392F-0C501FDFED7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a:extLst>
              <a:ext uri="{FF2B5EF4-FFF2-40B4-BE49-F238E27FC236}">
                <a16:creationId xmlns:a16="http://schemas.microsoft.com/office/drawing/2014/main" id="{F4884107-9AA0-CED9-1357-145CF63772FE}"/>
              </a:ext>
            </a:extLst>
          </p:cNvPr>
          <p:cNvSpPr txBox="1"/>
          <p:nvPr/>
        </p:nvSpPr>
        <p:spPr>
          <a:xfrm>
            <a:off x="2563232" y="3042617"/>
            <a:ext cx="7904743" cy="689291"/>
          </a:xfrm>
          <a:prstGeom prst="rect">
            <a:avLst/>
          </a:prstGeom>
        </p:spPr>
        <p:txBody>
          <a:bodyPr wrap="square" lIns="0" tIns="0" rIns="0" bIns="0" rtlCol="0" anchor="t">
            <a:spAutoFit/>
          </a:bodyPr>
          <a:lstStyle/>
          <a:p>
            <a:pPr marL="0" marR="0" lvl="0" indent="0" algn="ctr" defTabSz="609630" rtl="0" eaLnBrk="1" fontAlgn="auto" latinLnBrk="0" hangingPunct="1">
              <a:lnSpc>
                <a:spcPts val="5759"/>
              </a:lnSpc>
              <a:spcBef>
                <a:spcPct val="0"/>
              </a:spcBef>
              <a:spcAft>
                <a:spcPts val="0"/>
              </a:spcAft>
              <a:buClrTx/>
              <a:buSzTx/>
              <a:buFontTx/>
              <a:buNone/>
              <a:tabLst/>
              <a:defRPr/>
            </a:pPr>
            <a:r>
              <a:rPr lang="en-US" sz="4100" b="1" dirty="0">
                <a:solidFill>
                  <a:prstClr val="white"/>
                </a:solidFill>
                <a:latin typeface="Roboto" panose="02000000000000000000" pitchFamily="2" charset="0"/>
                <a:ea typeface="Roboto" panose="02000000000000000000" pitchFamily="2" charset="0"/>
                <a:cs typeface="Open Sans 1 Bold"/>
                <a:sym typeface="Open Sans 1 Bold"/>
              </a:rPr>
              <a:t>Bank Statement 101 Discussion</a:t>
            </a:r>
            <a:endParaRPr kumimoji="0" lang="en-US" sz="41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Open Sans 1 Bold"/>
            </a:endParaRPr>
          </a:p>
        </p:txBody>
      </p:sp>
      <p:sp>
        <p:nvSpPr>
          <p:cNvPr id="7" name="TextBox 9">
            <a:extLst>
              <a:ext uri="{FF2B5EF4-FFF2-40B4-BE49-F238E27FC236}">
                <a16:creationId xmlns:a16="http://schemas.microsoft.com/office/drawing/2014/main" id="{D5638716-CABC-607F-CABB-A7083A9EE5B0}"/>
              </a:ext>
            </a:extLst>
          </p:cNvPr>
          <p:cNvSpPr txBox="1"/>
          <p:nvPr/>
        </p:nvSpPr>
        <p:spPr>
          <a:xfrm>
            <a:off x="231624"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For External Use Only.</a:t>
            </a:r>
          </a:p>
        </p:txBody>
      </p:sp>
      <p:sp>
        <p:nvSpPr>
          <p:cNvPr id="6" name="TextBox 9">
            <a:extLst>
              <a:ext uri="{FF2B5EF4-FFF2-40B4-BE49-F238E27FC236}">
                <a16:creationId xmlns:a16="http://schemas.microsoft.com/office/drawing/2014/main" id="{4D4FC71E-9301-2207-E0BB-2FF4A15847B9}"/>
              </a:ext>
            </a:extLst>
          </p:cNvPr>
          <p:cNvSpPr txBox="1"/>
          <p:nvPr/>
        </p:nvSpPr>
        <p:spPr>
          <a:xfrm>
            <a:off x="10210801"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RISETPO.COM</a:t>
            </a:r>
          </a:p>
        </p:txBody>
      </p:sp>
      <p:sp>
        <p:nvSpPr>
          <p:cNvPr id="13" name="TextBox 4">
            <a:extLst>
              <a:ext uri="{FF2B5EF4-FFF2-40B4-BE49-F238E27FC236}">
                <a16:creationId xmlns:a16="http://schemas.microsoft.com/office/drawing/2014/main" id="{38AB6644-BFDC-B907-555B-B3AFE903C4E3}"/>
              </a:ext>
            </a:extLst>
          </p:cNvPr>
          <p:cNvSpPr txBox="1"/>
          <p:nvPr/>
        </p:nvSpPr>
        <p:spPr>
          <a:xfrm>
            <a:off x="10735652" y="475501"/>
            <a:ext cx="770549" cy="174407"/>
          </a:xfrm>
          <a:prstGeom prst="rect">
            <a:avLst/>
          </a:prstGeom>
        </p:spPr>
        <p:txBody>
          <a:bodyPr lIns="0" tIns="0" rIns="0" bIns="0" rtlCol="0" anchor="t">
            <a:spAutoFit/>
          </a:bodyPr>
          <a:lstStyle/>
          <a:p>
            <a:pPr marL="0" marR="0" lvl="0" indent="0" algn="r" defTabSz="609630" rtl="0" eaLnBrk="1" fontAlgn="auto" latinLnBrk="0" hangingPunct="1">
              <a:lnSpc>
                <a:spcPts val="1493"/>
              </a:lnSpc>
              <a:spcBef>
                <a:spcPct val="0"/>
              </a:spcBef>
              <a:spcAft>
                <a:spcPts val="0"/>
              </a:spcAft>
              <a:buClrTx/>
              <a:buSzTx/>
              <a:buFontTx/>
              <a:buNone/>
              <a:tabLst/>
              <a:defRPr/>
            </a:pPr>
            <a:r>
              <a:rPr kumimoji="0" lang="en-US" sz="1033" b="0" i="0" u="none" strike="noStrike" kern="1200" cap="none" spc="0" normalizeH="0" baseline="0" noProof="0">
                <a:ln>
                  <a:noFill/>
                </a:ln>
                <a:solidFill>
                  <a:srgbClr val="171616"/>
                </a:solidFill>
                <a:effectLst/>
                <a:uLnTx/>
                <a:uFillTx/>
                <a:latin typeface="Open Sans 2"/>
                <a:ea typeface="Open Sans 2"/>
                <a:cs typeface="Open Sans 2"/>
                <a:sym typeface="Open Sans 2"/>
              </a:rPr>
              <a:t>Page 04</a:t>
            </a:r>
            <a:endParaRPr kumimoji="0" lang="en-US" sz="1066" b="0" i="0" u="none" strike="noStrike" kern="1200" cap="none" spc="0" normalizeH="0" baseline="0" noProof="0">
              <a:ln>
                <a:noFill/>
              </a:ln>
              <a:solidFill>
                <a:srgbClr val="171616"/>
              </a:solidFill>
              <a:effectLst/>
              <a:uLnTx/>
              <a:uFillTx/>
              <a:latin typeface="Open Sans 2"/>
              <a:ea typeface="Open Sans 2"/>
              <a:cs typeface="Open Sans 2"/>
              <a:sym typeface="Open Sans 2"/>
            </a:endParaRPr>
          </a:p>
        </p:txBody>
      </p:sp>
      <p:pic>
        <p:nvPicPr>
          <p:cNvPr id="12" name="Picture 11" descr="A black background with colorful triangles&#10;&#10;AI-generated content may be incorrect.">
            <a:extLst>
              <a:ext uri="{FF2B5EF4-FFF2-40B4-BE49-F238E27FC236}">
                <a16:creationId xmlns:a16="http://schemas.microsoft.com/office/drawing/2014/main" id="{101A059F-8C30-BB23-A7C7-C27A6D62FD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3537" y="5737072"/>
            <a:ext cx="2038367" cy="841528"/>
          </a:xfrm>
          <a:prstGeom prst="rect">
            <a:avLst/>
          </a:prstGeom>
        </p:spPr>
      </p:pic>
    </p:spTree>
    <p:extLst>
      <p:ext uri="{BB962C8B-B14F-4D97-AF65-F5344CB8AC3E}">
        <p14:creationId xmlns:p14="http://schemas.microsoft.com/office/powerpoint/2010/main" val="2458501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C"/>
        </a:solidFill>
        <a:effectLst/>
      </p:bgPr>
    </p:bg>
    <p:spTree>
      <p:nvGrpSpPr>
        <p:cNvPr id="1" name="">
          <a:extLst>
            <a:ext uri="{FF2B5EF4-FFF2-40B4-BE49-F238E27FC236}">
              <a16:creationId xmlns:a16="http://schemas.microsoft.com/office/drawing/2014/main" id="{9323F8EA-BBDB-F22F-1ECB-3EB4DE033FC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3C389D4-D3E3-F612-651D-3AB4B96CA16E}"/>
              </a:ext>
            </a:extLst>
          </p:cNvPr>
          <p:cNvGrpSpPr/>
          <p:nvPr/>
        </p:nvGrpSpPr>
        <p:grpSpPr>
          <a:xfrm>
            <a:off x="0" y="0"/>
            <a:ext cx="651608" cy="651608"/>
            <a:chOff x="0" y="0"/>
            <a:chExt cx="1913890" cy="1913890"/>
          </a:xfrm>
        </p:grpSpPr>
        <p:sp>
          <p:nvSpPr>
            <p:cNvPr id="3" name="Freeform 3">
              <a:extLst>
                <a:ext uri="{FF2B5EF4-FFF2-40B4-BE49-F238E27FC236}">
                  <a16:creationId xmlns:a16="http://schemas.microsoft.com/office/drawing/2014/main" id="{0DACEBFF-D3E7-6FDA-C5EE-6772872FB11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TextBox 4">
            <a:extLst>
              <a:ext uri="{FF2B5EF4-FFF2-40B4-BE49-F238E27FC236}">
                <a16:creationId xmlns:a16="http://schemas.microsoft.com/office/drawing/2014/main" id="{07A73F6C-BD49-2CDE-25C9-957F439F8769}"/>
              </a:ext>
            </a:extLst>
          </p:cNvPr>
          <p:cNvSpPr txBox="1"/>
          <p:nvPr/>
        </p:nvSpPr>
        <p:spPr>
          <a:xfrm>
            <a:off x="1235523" y="443345"/>
            <a:ext cx="10689207" cy="666849"/>
          </a:xfrm>
          <a:prstGeom prst="rect">
            <a:avLst/>
          </a:prstGeom>
        </p:spPr>
        <p:txBody>
          <a:bodyPr wrap="square" lIns="0" tIns="0" rIns="0" bIns="0" rtlCol="0" anchor="t">
            <a:spAutoFit/>
          </a:bodyPr>
          <a:lstStyle/>
          <a:p>
            <a:pPr marL="0" marR="0" lvl="0" indent="0" algn="l" defTabSz="609630" rtl="0" eaLnBrk="1" fontAlgn="auto" latinLnBrk="0" hangingPunct="1">
              <a:lnSpc>
                <a:spcPts val="5600"/>
              </a:lnSpc>
              <a:spcBef>
                <a:spcPct val="0"/>
              </a:spcBef>
              <a:spcAft>
                <a:spcPts val="0"/>
              </a:spcAft>
              <a:buClrTx/>
              <a:buSzTx/>
              <a:buFontTx/>
              <a:buNone/>
              <a:tabLst/>
              <a:defRPr/>
            </a:pPr>
            <a:r>
              <a:rPr lang="en-US" sz="4000" b="1" dirty="0">
                <a:solidFill>
                  <a:srgbClr val="171616"/>
                </a:solidFill>
                <a:latin typeface="Roboto" panose="02000000000000000000" pitchFamily="2" charset="0"/>
                <a:ea typeface="Roboto" panose="02000000000000000000" pitchFamily="2" charset="0"/>
                <a:cs typeface="Open Sans 1 Bold"/>
                <a:sym typeface="Open Sans 1 Bold"/>
              </a:rPr>
              <a:t>BANK STATEMENT 101: A BEGINNER’S GUIDE</a:t>
            </a:r>
            <a:endParaRPr kumimoji="0" lang="en-US" sz="4000" b="1" i="0" u="none" strike="noStrike" kern="1200" cap="none" spc="0" normalizeH="0" baseline="0" noProof="0" dirty="0">
              <a:ln>
                <a:noFill/>
              </a:ln>
              <a:solidFill>
                <a:srgbClr val="171616"/>
              </a:solidFill>
              <a:effectLst/>
              <a:uLnTx/>
              <a:uFillTx/>
              <a:latin typeface="Roboto" panose="02000000000000000000" pitchFamily="2" charset="0"/>
              <a:ea typeface="Roboto" panose="02000000000000000000" pitchFamily="2" charset="0"/>
              <a:cs typeface="Open Sans 1 Bold"/>
              <a:sym typeface="Open Sans 1 Bold"/>
            </a:endParaRPr>
          </a:p>
        </p:txBody>
      </p:sp>
      <p:sp>
        <p:nvSpPr>
          <p:cNvPr id="9" name="Freeform 9">
            <a:extLst>
              <a:ext uri="{FF2B5EF4-FFF2-40B4-BE49-F238E27FC236}">
                <a16:creationId xmlns:a16="http://schemas.microsoft.com/office/drawing/2014/main" id="{CC7F8CC4-2831-74A8-A160-60AE2E46900E}"/>
              </a:ext>
            </a:extLst>
          </p:cNvPr>
          <p:cNvSpPr/>
          <p:nvPr/>
        </p:nvSpPr>
        <p:spPr>
          <a:xfrm>
            <a:off x="9994422" y="5875037"/>
            <a:ext cx="1930309" cy="796916"/>
          </a:xfrm>
          <a:custGeom>
            <a:avLst/>
            <a:gdLst/>
            <a:ahLst/>
            <a:cxnLst/>
            <a:rect l="l" t="t" r="r" b="b"/>
            <a:pathLst>
              <a:path w="2895463" h="1195374">
                <a:moveTo>
                  <a:pt x="0" y="0"/>
                </a:moveTo>
                <a:lnTo>
                  <a:pt x="2895462" y="0"/>
                </a:lnTo>
                <a:lnTo>
                  <a:pt x="2895462" y="1195374"/>
                </a:lnTo>
                <a:lnTo>
                  <a:pt x="0" y="1195374"/>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9">
            <a:extLst>
              <a:ext uri="{FF2B5EF4-FFF2-40B4-BE49-F238E27FC236}">
                <a16:creationId xmlns:a16="http://schemas.microsoft.com/office/drawing/2014/main" id="{CFC2DECB-AC3C-250B-4D21-A9A60EE45380}"/>
              </a:ext>
            </a:extLst>
          </p:cNvPr>
          <p:cNvSpPr txBox="1"/>
          <p:nvPr/>
        </p:nvSpPr>
        <p:spPr>
          <a:xfrm>
            <a:off x="231624"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For External Use Only.</a:t>
            </a:r>
          </a:p>
        </p:txBody>
      </p:sp>
      <p:sp>
        <p:nvSpPr>
          <p:cNvPr id="10" name="TextBox 9">
            <a:extLst>
              <a:ext uri="{FF2B5EF4-FFF2-40B4-BE49-F238E27FC236}">
                <a16:creationId xmlns:a16="http://schemas.microsoft.com/office/drawing/2014/main" id="{49BCC551-4474-E883-466F-1DED19272D84}"/>
              </a:ext>
            </a:extLst>
          </p:cNvPr>
          <p:cNvSpPr txBox="1"/>
          <p:nvPr/>
        </p:nvSpPr>
        <p:spPr>
          <a:xfrm>
            <a:off x="10210801" y="6572893"/>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RISETPO.COM</a:t>
            </a:r>
          </a:p>
        </p:txBody>
      </p:sp>
      <p:sp>
        <p:nvSpPr>
          <p:cNvPr id="7" name="TextBox 6">
            <a:extLst>
              <a:ext uri="{FF2B5EF4-FFF2-40B4-BE49-F238E27FC236}">
                <a16:creationId xmlns:a16="http://schemas.microsoft.com/office/drawing/2014/main" id="{04044B2C-DF85-671C-4ED3-18DD68473A04}"/>
              </a:ext>
            </a:extLst>
          </p:cNvPr>
          <p:cNvSpPr txBox="1"/>
          <p:nvPr/>
        </p:nvSpPr>
        <p:spPr>
          <a:xfrm>
            <a:off x="1380744" y="1582340"/>
            <a:ext cx="8830057" cy="646331"/>
          </a:xfrm>
          <a:prstGeom prst="rect">
            <a:avLst/>
          </a:prstGeom>
          <a:noFill/>
        </p:spPr>
        <p:txBody>
          <a:bodyPr wrap="square" rtlCol="0">
            <a:spAutoFit/>
          </a:bodyPr>
          <a:lstStyle/>
          <a:p>
            <a:endParaRPr lang="en-US" b="1" i="1" dirty="0"/>
          </a:p>
          <a:p>
            <a:endParaRPr lang="en-US" b="1" i="1" dirty="0"/>
          </a:p>
        </p:txBody>
      </p:sp>
      <p:pic>
        <p:nvPicPr>
          <p:cNvPr id="5" name="Picture 4" descr="Bank Statement Loans: The Complete Guide for Self-Employed Borrowers (2026)">
            <a:extLst>
              <a:ext uri="{FF2B5EF4-FFF2-40B4-BE49-F238E27FC236}">
                <a16:creationId xmlns:a16="http://schemas.microsoft.com/office/drawing/2014/main" id="{8BCC44DB-1786-F665-F0C0-2AFBFA041C4E}"/>
              </a:ext>
            </a:extLst>
          </p:cNvPr>
          <p:cNvPicPr>
            <a:picLocks noChangeAspect="1"/>
          </p:cNvPicPr>
          <p:nvPr/>
        </p:nvPicPr>
        <p:blipFill>
          <a:blip r:embed="rId4"/>
          <a:stretch>
            <a:fillRect/>
          </a:stretch>
        </p:blipFill>
        <p:spPr>
          <a:xfrm>
            <a:off x="1981199" y="1384350"/>
            <a:ext cx="8462802" cy="4446277"/>
          </a:xfrm>
          <a:prstGeom prst="rect">
            <a:avLst/>
          </a:prstGeom>
        </p:spPr>
      </p:pic>
    </p:spTree>
    <p:extLst>
      <p:ext uri="{BB962C8B-B14F-4D97-AF65-F5344CB8AC3E}">
        <p14:creationId xmlns:p14="http://schemas.microsoft.com/office/powerpoint/2010/main" val="2646190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C"/>
        </a:solidFill>
        <a:effectLst/>
      </p:bgPr>
    </p:bg>
    <p:spTree>
      <p:nvGrpSpPr>
        <p:cNvPr id="1" name="">
          <a:extLst>
            <a:ext uri="{FF2B5EF4-FFF2-40B4-BE49-F238E27FC236}">
              <a16:creationId xmlns:a16="http://schemas.microsoft.com/office/drawing/2014/main" id="{3A13BA93-FC96-7694-586B-E8391CC7134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E98CCC8-7232-74F4-B03E-60640A72DA19}"/>
              </a:ext>
            </a:extLst>
          </p:cNvPr>
          <p:cNvGrpSpPr/>
          <p:nvPr/>
        </p:nvGrpSpPr>
        <p:grpSpPr>
          <a:xfrm>
            <a:off x="0" y="0"/>
            <a:ext cx="651608" cy="651608"/>
            <a:chOff x="0" y="0"/>
            <a:chExt cx="1913890" cy="1913890"/>
          </a:xfrm>
        </p:grpSpPr>
        <p:sp>
          <p:nvSpPr>
            <p:cNvPr id="3" name="Freeform 3">
              <a:extLst>
                <a:ext uri="{FF2B5EF4-FFF2-40B4-BE49-F238E27FC236}">
                  <a16:creationId xmlns:a16="http://schemas.microsoft.com/office/drawing/2014/main" id="{920A4CDF-5ABE-36A0-9CF5-49E6B92E781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TextBox 4">
            <a:extLst>
              <a:ext uri="{FF2B5EF4-FFF2-40B4-BE49-F238E27FC236}">
                <a16:creationId xmlns:a16="http://schemas.microsoft.com/office/drawing/2014/main" id="{7E7DF5FA-37A7-2FD1-2A49-93820B18EB0A}"/>
              </a:ext>
            </a:extLst>
          </p:cNvPr>
          <p:cNvSpPr txBox="1"/>
          <p:nvPr/>
        </p:nvSpPr>
        <p:spPr>
          <a:xfrm>
            <a:off x="1235524" y="443345"/>
            <a:ext cx="10121324" cy="654025"/>
          </a:xfrm>
          <a:prstGeom prst="rect">
            <a:avLst/>
          </a:prstGeom>
        </p:spPr>
        <p:txBody>
          <a:bodyPr wrap="square" lIns="0" tIns="0" rIns="0" bIns="0" rtlCol="0" anchor="t">
            <a:spAutoFit/>
          </a:bodyPr>
          <a:lstStyle/>
          <a:p>
            <a:pPr marL="0" marR="0" lvl="0" indent="0" algn="l" defTabSz="609630" rtl="0" eaLnBrk="1" fontAlgn="auto" latinLnBrk="0" hangingPunct="1">
              <a:lnSpc>
                <a:spcPts val="5600"/>
              </a:lnSpc>
              <a:spcBef>
                <a:spcPct val="0"/>
              </a:spcBef>
              <a:spcAft>
                <a:spcPts val="0"/>
              </a:spcAft>
              <a:buClrTx/>
              <a:buSzTx/>
              <a:buFontTx/>
              <a:buNone/>
              <a:tabLst/>
              <a:defRPr/>
            </a:pPr>
            <a:r>
              <a:rPr lang="en-US" sz="3600" b="1">
                <a:solidFill>
                  <a:srgbClr val="171616"/>
                </a:solidFill>
                <a:latin typeface="Roboto" panose="02000000000000000000" pitchFamily="2" charset="0"/>
                <a:ea typeface="Roboto" panose="02000000000000000000" pitchFamily="2" charset="0"/>
                <a:cs typeface="Open Sans 1 Bold"/>
                <a:sym typeface="Open Sans 1 Bold"/>
              </a:rPr>
              <a:t>UNDERSTANDING BANK STATEMENTS</a:t>
            </a:r>
            <a:endParaRPr kumimoji="0" lang="en-US" sz="3600" b="1" i="0" u="none" strike="noStrike" kern="1200" cap="none" spc="0" normalizeH="0" baseline="0" noProof="0">
              <a:ln>
                <a:noFill/>
              </a:ln>
              <a:solidFill>
                <a:srgbClr val="171616"/>
              </a:solidFill>
              <a:effectLst/>
              <a:uLnTx/>
              <a:uFillTx/>
              <a:latin typeface="Roboto" panose="02000000000000000000" pitchFamily="2" charset="0"/>
              <a:ea typeface="Roboto" panose="02000000000000000000" pitchFamily="2" charset="0"/>
              <a:cs typeface="Open Sans 1 Bold"/>
              <a:sym typeface="Open Sans 1 Bold"/>
            </a:endParaRPr>
          </a:p>
        </p:txBody>
      </p:sp>
      <p:sp>
        <p:nvSpPr>
          <p:cNvPr id="9" name="Freeform 9">
            <a:extLst>
              <a:ext uri="{FF2B5EF4-FFF2-40B4-BE49-F238E27FC236}">
                <a16:creationId xmlns:a16="http://schemas.microsoft.com/office/drawing/2014/main" id="{E579A7CE-B311-BDD5-6646-50049F882A90}"/>
              </a:ext>
            </a:extLst>
          </p:cNvPr>
          <p:cNvSpPr/>
          <p:nvPr/>
        </p:nvSpPr>
        <p:spPr>
          <a:xfrm>
            <a:off x="9994422" y="5875037"/>
            <a:ext cx="1930309" cy="796916"/>
          </a:xfrm>
          <a:custGeom>
            <a:avLst/>
            <a:gdLst/>
            <a:ahLst/>
            <a:cxnLst/>
            <a:rect l="l" t="t" r="r" b="b"/>
            <a:pathLst>
              <a:path w="2895463" h="1195374">
                <a:moveTo>
                  <a:pt x="0" y="0"/>
                </a:moveTo>
                <a:lnTo>
                  <a:pt x="2895462" y="0"/>
                </a:lnTo>
                <a:lnTo>
                  <a:pt x="2895462" y="1195374"/>
                </a:lnTo>
                <a:lnTo>
                  <a:pt x="0" y="1195374"/>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9">
            <a:extLst>
              <a:ext uri="{FF2B5EF4-FFF2-40B4-BE49-F238E27FC236}">
                <a16:creationId xmlns:a16="http://schemas.microsoft.com/office/drawing/2014/main" id="{77CFCD56-198A-0FA9-D950-A080A5557A43}"/>
              </a:ext>
            </a:extLst>
          </p:cNvPr>
          <p:cNvSpPr txBox="1"/>
          <p:nvPr/>
        </p:nvSpPr>
        <p:spPr>
          <a:xfrm>
            <a:off x="231624"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For External Use Only.</a:t>
            </a:r>
          </a:p>
        </p:txBody>
      </p:sp>
      <p:sp>
        <p:nvSpPr>
          <p:cNvPr id="10" name="TextBox 9">
            <a:extLst>
              <a:ext uri="{FF2B5EF4-FFF2-40B4-BE49-F238E27FC236}">
                <a16:creationId xmlns:a16="http://schemas.microsoft.com/office/drawing/2014/main" id="{BF528E28-D56F-C86A-895F-AD3D8F1557BD}"/>
              </a:ext>
            </a:extLst>
          </p:cNvPr>
          <p:cNvSpPr txBox="1"/>
          <p:nvPr/>
        </p:nvSpPr>
        <p:spPr>
          <a:xfrm>
            <a:off x="10210801" y="6572893"/>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RISETPO.COM</a:t>
            </a:r>
          </a:p>
        </p:txBody>
      </p:sp>
      <p:sp>
        <p:nvSpPr>
          <p:cNvPr id="6" name="TextBox 5">
            <a:extLst>
              <a:ext uri="{FF2B5EF4-FFF2-40B4-BE49-F238E27FC236}">
                <a16:creationId xmlns:a16="http://schemas.microsoft.com/office/drawing/2014/main" id="{EBD52BC9-9913-FBE6-2D38-A51AE31D54A6}"/>
              </a:ext>
            </a:extLst>
          </p:cNvPr>
          <p:cNvSpPr txBox="1"/>
          <p:nvPr/>
        </p:nvSpPr>
        <p:spPr>
          <a:xfrm>
            <a:off x="318863" y="1398091"/>
            <a:ext cx="10991851" cy="36933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Why Non-QM Borrowers use bank statements</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Common borrower profiles</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Personal vs. Business statements </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Why tax returns don’t always tell the full story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 name="Title Accent Bar"/>
          <p:cNvSpPr/>
          <p:nvPr/>
        </p:nvSpPr>
        <p:spPr>
          <a:xfrm>
            <a:off x="1235524" y="1140000"/>
            <a:ext cx="2514600" cy="45720"/>
          </a:xfrm>
          <a:prstGeom prst="roundRect">
            <a:avLst>
              <a:gd name="adj" fmla="val 50000"/>
            </a:avLst>
          </a:prstGeom>
          <a:solidFill>
            <a:srgbClr val="1DBECE"/>
          </a:solidFill>
          <a:ln>
            <a:noFill/>
          </a:ln>
        </p:spPr>
        <p:txBody>
          <a:bodyPr/>
          <a:lstStyle/>
          <a:p>
            <a:endParaRPr lang="en-US"/>
          </a:p>
        </p:txBody>
      </p:sp>
      <p:sp>
        <p:nvSpPr>
          <p:cNvPr id="7" name="TextBox 6">
            <a:extLst>
              <a:ext uri="{FF2B5EF4-FFF2-40B4-BE49-F238E27FC236}">
                <a16:creationId xmlns:a16="http://schemas.microsoft.com/office/drawing/2014/main" id="{5862B3CB-6407-6D51-25AE-960CCB164A74}"/>
              </a:ext>
            </a:extLst>
          </p:cNvPr>
          <p:cNvSpPr txBox="1"/>
          <p:nvPr/>
        </p:nvSpPr>
        <p:spPr>
          <a:xfrm>
            <a:off x="231625" y="2015331"/>
            <a:ext cx="11079090" cy="1231106"/>
          </a:xfrm>
          <a:prstGeom prst="rect">
            <a:avLst/>
          </a:prstGeom>
          <a:solidFill>
            <a:schemeClr val="accent5">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What makes bank statement loans different from conventional income analysis?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96094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C"/>
        </a:solidFill>
        <a:effectLst/>
      </p:bgPr>
    </p:bg>
    <p:spTree>
      <p:nvGrpSpPr>
        <p:cNvPr id="1" name="">
          <a:extLst>
            <a:ext uri="{FF2B5EF4-FFF2-40B4-BE49-F238E27FC236}">
              <a16:creationId xmlns:a16="http://schemas.microsoft.com/office/drawing/2014/main" id="{B40B20A0-10DB-1A64-4816-6FA2164321A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8CA9B97-B145-DC2B-63F3-972AC49875A3}"/>
              </a:ext>
            </a:extLst>
          </p:cNvPr>
          <p:cNvGrpSpPr/>
          <p:nvPr/>
        </p:nvGrpSpPr>
        <p:grpSpPr>
          <a:xfrm>
            <a:off x="0" y="0"/>
            <a:ext cx="651608" cy="651608"/>
            <a:chOff x="0" y="0"/>
            <a:chExt cx="1913890" cy="1913890"/>
          </a:xfrm>
        </p:grpSpPr>
        <p:sp>
          <p:nvSpPr>
            <p:cNvPr id="3" name="Freeform 3">
              <a:extLst>
                <a:ext uri="{FF2B5EF4-FFF2-40B4-BE49-F238E27FC236}">
                  <a16:creationId xmlns:a16="http://schemas.microsoft.com/office/drawing/2014/main" id="{82DABE32-E1B7-1669-FA30-CCAEB3D8BF4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TextBox 4">
            <a:extLst>
              <a:ext uri="{FF2B5EF4-FFF2-40B4-BE49-F238E27FC236}">
                <a16:creationId xmlns:a16="http://schemas.microsoft.com/office/drawing/2014/main" id="{FF79CA0C-D169-E090-881A-AAE87A6982BA}"/>
              </a:ext>
            </a:extLst>
          </p:cNvPr>
          <p:cNvSpPr txBox="1"/>
          <p:nvPr/>
        </p:nvSpPr>
        <p:spPr>
          <a:xfrm>
            <a:off x="1235524" y="443345"/>
            <a:ext cx="10121324" cy="654025"/>
          </a:xfrm>
          <a:prstGeom prst="rect">
            <a:avLst/>
          </a:prstGeom>
        </p:spPr>
        <p:txBody>
          <a:bodyPr wrap="square" lIns="0" tIns="0" rIns="0" bIns="0" rtlCol="0" anchor="t">
            <a:spAutoFit/>
          </a:bodyPr>
          <a:lstStyle/>
          <a:p>
            <a:pPr marL="0" marR="0" lvl="0" indent="0" algn="l" defTabSz="609630" rtl="0" eaLnBrk="1" fontAlgn="auto" latinLnBrk="0" hangingPunct="1">
              <a:lnSpc>
                <a:spcPts val="5600"/>
              </a:lnSpc>
              <a:spcBef>
                <a:spcPct val="0"/>
              </a:spcBef>
              <a:spcAft>
                <a:spcPts val="0"/>
              </a:spcAft>
              <a:buClrTx/>
              <a:buSzTx/>
              <a:buFontTx/>
              <a:buNone/>
              <a:tabLst/>
              <a:defRPr/>
            </a:pPr>
            <a:r>
              <a:rPr lang="en-US" sz="3600" b="1">
                <a:solidFill>
                  <a:srgbClr val="171616"/>
                </a:solidFill>
                <a:latin typeface="Roboto" panose="02000000000000000000" pitchFamily="2" charset="0"/>
                <a:ea typeface="Roboto" panose="02000000000000000000" pitchFamily="2" charset="0"/>
                <a:cs typeface="Open Sans 1 Bold"/>
                <a:sym typeface="Open Sans 1 Bold"/>
              </a:rPr>
              <a:t>ANALYZING BANK STATEMENTS</a:t>
            </a:r>
            <a:endParaRPr kumimoji="0" lang="en-US" sz="3600" b="1" i="0" u="none" strike="noStrike" kern="1200" cap="none" spc="0" normalizeH="0" baseline="0" noProof="0">
              <a:ln>
                <a:noFill/>
              </a:ln>
              <a:solidFill>
                <a:srgbClr val="171616"/>
              </a:solidFill>
              <a:effectLst/>
              <a:uLnTx/>
              <a:uFillTx/>
              <a:latin typeface="Roboto" panose="02000000000000000000" pitchFamily="2" charset="0"/>
              <a:ea typeface="Roboto" panose="02000000000000000000" pitchFamily="2" charset="0"/>
              <a:cs typeface="Open Sans 1 Bold"/>
              <a:sym typeface="Open Sans 1 Bold"/>
            </a:endParaRPr>
          </a:p>
        </p:txBody>
      </p:sp>
      <p:sp>
        <p:nvSpPr>
          <p:cNvPr id="9" name="Freeform 9">
            <a:extLst>
              <a:ext uri="{FF2B5EF4-FFF2-40B4-BE49-F238E27FC236}">
                <a16:creationId xmlns:a16="http://schemas.microsoft.com/office/drawing/2014/main" id="{A7ED7418-D6F9-FCCD-6D42-D496790EB48B}"/>
              </a:ext>
            </a:extLst>
          </p:cNvPr>
          <p:cNvSpPr/>
          <p:nvPr/>
        </p:nvSpPr>
        <p:spPr>
          <a:xfrm>
            <a:off x="9994422" y="5875037"/>
            <a:ext cx="1930309" cy="796916"/>
          </a:xfrm>
          <a:custGeom>
            <a:avLst/>
            <a:gdLst/>
            <a:ahLst/>
            <a:cxnLst/>
            <a:rect l="l" t="t" r="r" b="b"/>
            <a:pathLst>
              <a:path w="2895463" h="1195374">
                <a:moveTo>
                  <a:pt x="0" y="0"/>
                </a:moveTo>
                <a:lnTo>
                  <a:pt x="2895462" y="0"/>
                </a:lnTo>
                <a:lnTo>
                  <a:pt x="2895462" y="1195374"/>
                </a:lnTo>
                <a:lnTo>
                  <a:pt x="0" y="1195374"/>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9">
            <a:extLst>
              <a:ext uri="{FF2B5EF4-FFF2-40B4-BE49-F238E27FC236}">
                <a16:creationId xmlns:a16="http://schemas.microsoft.com/office/drawing/2014/main" id="{D08365A8-9899-B17C-19F2-59ADDBFC8E02}"/>
              </a:ext>
            </a:extLst>
          </p:cNvPr>
          <p:cNvSpPr txBox="1"/>
          <p:nvPr/>
        </p:nvSpPr>
        <p:spPr>
          <a:xfrm>
            <a:off x="231624"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For External Use Only.</a:t>
            </a:r>
          </a:p>
        </p:txBody>
      </p:sp>
      <p:sp>
        <p:nvSpPr>
          <p:cNvPr id="10" name="TextBox 9">
            <a:extLst>
              <a:ext uri="{FF2B5EF4-FFF2-40B4-BE49-F238E27FC236}">
                <a16:creationId xmlns:a16="http://schemas.microsoft.com/office/drawing/2014/main" id="{711E92D3-16FB-ED64-B4C1-DD1F54D204FA}"/>
              </a:ext>
            </a:extLst>
          </p:cNvPr>
          <p:cNvSpPr txBox="1"/>
          <p:nvPr/>
        </p:nvSpPr>
        <p:spPr>
          <a:xfrm>
            <a:off x="10210801" y="6572893"/>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RISETPO.COM</a:t>
            </a:r>
          </a:p>
        </p:txBody>
      </p:sp>
      <p:sp>
        <p:nvSpPr>
          <p:cNvPr id="6" name="TextBox 5">
            <a:extLst>
              <a:ext uri="{FF2B5EF4-FFF2-40B4-BE49-F238E27FC236}">
                <a16:creationId xmlns:a16="http://schemas.microsoft.com/office/drawing/2014/main" id="{9588A404-EC58-7C07-2158-C54C8B40F0F1}"/>
              </a:ext>
            </a:extLst>
          </p:cNvPr>
          <p:cNvSpPr txBox="1"/>
          <p:nvPr/>
        </p:nvSpPr>
        <p:spPr>
          <a:xfrm>
            <a:off x="318863" y="1398091"/>
            <a:ext cx="10991851" cy="443198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i="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i="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i="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i="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i="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i="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Read the Self-Employed</a:t>
            </a:r>
            <a:r>
              <a:rPr kumimoji="0" lang="en-US" sz="1800" b="0" i="0" u="none" strike="noStrike" kern="1200" cap="none" spc="0" normalizeH="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business narrative </a:t>
            </a: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indent="-285750">
              <a:buClr>
                <a:srgbClr val="1DBECE"/>
              </a:buClr>
              <a:buFont typeface="Arial" panose="020B0604020202020204" pitchFamily="34" charset="0"/>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Verify all pages are included in submitted statements</a:t>
            </a: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Look for deposit consistency </a:t>
            </a:r>
            <a:r>
              <a:rPr lang="en-US">
                <a:solidFill>
                  <a:prstClr val="black"/>
                </a:solidFill>
                <a:latin typeface="Open Sans" panose="020B0606030504020204" pitchFamily="34" charset="0"/>
                <a:ea typeface="Open Sans" panose="020B0606030504020204" pitchFamily="34" charset="0"/>
                <a:cs typeface="Open Sans" panose="020B0606030504020204" pitchFamily="34" charset="0"/>
              </a:rPr>
              <a:t>– Frequency and Amount </a:t>
            </a:r>
            <a:endPar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Identifying business income</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Spotting transfers</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Reviewing beginning and ending balances</a:t>
            </a: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 name="Title Accent Bar"/>
          <p:cNvSpPr/>
          <p:nvPr/>
        </p:nvSpPr>
        <p:spPr>
          <a:xfrm>
            <a:off x="1235524" y="1140000"/>
            <a:ext cx="2514600" cy="45720"/>
          </a:xfrm>
          <a:prstGeom prst="roundRect">
            <a:avLst>
              <a:gd name="adj" fmla="val 50000"/>
            </a:avLst>
          </a:prstGeom>
          <a:solidFill>
            <a:srgbClr val="1DBECE"/>
          </a:solidFill>
          <a:ln>
            <a:noFill/>
          </a:ln>
        </p:spPr>
        <p:txBody>
          <a:bodyPr/>
          <a:lstStyle/>
          <a:p>
            <a:endParaRPr lang="en-US"/>
          </a:p>
        </p:txBody>
      </p:sp>
      <p:sp>
        <p:nvSpPr>
          <p:cNvPr id="7" name="TextBox 6">
            <a:extLst>
              <a:ext uri="{FF2B5EF4-FFF2-40B4-BE49-F238E27FC236}">
                <a16:creationId xmlns:a16="http://schemas.microsoft.com/office/drawing/2014/main" id="{A674D030-B29C-6409-8BBF-C9EDCDDCEF36}"/>
              </a:ext>
            </a:extLst>
          </p:cNvPr>
          <p:cNvSpPr txBox="1"/>
          <p:nvPr/>
        </p:nvSpPr>
        <p:spPr>
          <a:xfrm>
            <a:off x="231625" y="2015331"/>
            <a:ext cx="11079090" cy="1231106"/>
          </a:xfrm>
          <a:prstGeom prst="rect">
            <a:avLst/>
          </a:prstGeom>
          <a:solidFill>
            <a:schemeClr val="accent5">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When you receive 12 or 24 months of bank statements, where do you start?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79107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C"/>
        </a:solidFill>
        <a:effectLst/>
      </p:bgPr>
    </p:bg>
    <p:spTree>
      <p:nvGrpSpPr>
        <p:cNvPr id="1" name="">
          <a:extLst>
            <a:ext uri="{FF2B5EF4-FFF2-40B4-BE49-F238E27FC236}">
              <a16:creationId xmlns:a16="http://schemas.microsoft.com/office/drawing/2014/main" id="{5D15F3A7-DC64-BDFD-B661-10E150C8487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F0C50FF-99A7-DF9B-13C0-449BC0DEDD27}"/>
              </a:ext>
            </a:extLst>
          </p:cNvPr>
          <p:cNvGrpSpPr/>
          <p:nvPr/>
        </p:nvGrpSpPr>
        <p:grpSpPr>
          <a:xfrm>
            <a:off x="0" y="0"/>
            <a:ext cx="651608" cy="651608"/>
            <a:chOff x="0" y="0"/>
            <a:chExt cx="1913890" cy="1913890"/>
          </a:xfrm>
        </p:grpSpPr>
        <p:sp>
          <p:nvSpPr>
            <p:cNvPr id="3" name="Freeform 3">
              <a:extLst>
                <a:ext uri="{FF2B5EF4-FFF2-40B4-BE49-F238E27FC236}">
                  <a16:creationId xmlns:a16="http://schemas.microsoft.com/office/drawing/2014/main" id="{0A8AE138-8F8A-CF9E-872A-6731368550F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TextBox 4">
            <a:extLst>
              <a:ext uri="{FF2B5EF4-FFF2-40B4-BE49-F238E27FC236}">
                <a16:creationId xmlns:a16="http://schemas.microsoft.com/office/drawing/2014/main" id="{58CAD79D-8D7C-5947-59DE-D05170B360AB}"/>
              </a:ext>
            </a:extLst>
          </p:cNvPr>
          <p:cNvSpPr txBox="1"/>
          <p:nvPr/>
        </p:nvSpPr>
        <p:spPr>
          <a:xfrm>
            <a:off x="1235524" y="443345"/>
            <a:ext cx="10121324" cy="654025"/>
          </a:xfrm>
          <a:prstGeom prst="rect">
            <a:avLst/>
          </a:prstGeom>
        </p:spPr>
        <p:txBody>
          <a:bodyPr wrap="square" lIns="0" tIns="0" rIns="0" bIns="0" rtlCol="0" anchor="t">
            <a:spAutoFit/>
          </a:bodyPr>
          <a:lstStyle/>
          <a:p>
            <a:pPr marL="0" marR="0" lvl="0" indent="0" algn="l" defTabSz="609630" rtl="0" eaLnBrk="1" fontAlgn="auto" latinLnBrk="0" hangingPunct="1">
              <a:lnSpc>
                <a:spcPts val="5600"/>
              </a:lnSpc>
              <a:spcBef>
                <a:spcPct val="0"/>
              </a:spcBef>
              <a:spcAft>
                <a:spcPts val="0"/>
              </a:spcAft>
              <a:buClrTx/>
              <a:buSzTx/>
              <a:buFontTx/>
              <a:buNone/>
              <a:tabLst/>
              <a:defRPr/>
            </a:pPr>
            <a:r>
              <a:rPr lang="en-US" sz="3600" b="1" dirty="0">
                <a:solidFill>
                  <a:srgbClr val="171616"/>
                </a:solidFill>
                <a:latin typeface="Roboto" panose="02000000000000000000" pitchFamily="2" charset="0"/>
                <a:ea typeface="Roboto" panose="02000000000000000000" pitchFamily="2" charset="0"/>
                <a:cs typeface="Open Sans 1 Bold"/>
                <a:sym typeface="Open Sans 1 Bold"/>
              </a:rPr>
              <a:t>CALCULATING QUALIFYING INCOME</a:t>
            </a:r>
            <a:endParaRPr kumimoji="0" lang="en-US" sz="3600" b="1" i="0" u="none" strike="noStrike" kern="1200" cap="none" spc="0" normalizeH="0" baseline="0" noProof="0" dirty="0">
              <a:ln>
                <a:noFill/>
              </a:ln>
              <a:solidFill>
                <a:srgbClr val="171616"/>
              </a:solidFill>
              <a:effectLst/>
              <a:uLnTx/>
              <a:uFillTx/>
              <a:latin typeface="Roboto" panose="02000000000000000000" pitchFamily="2" charset="0"/>
              <a:ea typeface="Roboto" panose="02000000000000000000" pitchFamily="2" charset="0"/>
              <a:cs typeface="Open Sans 1 Bold"/>
              <a:sym typeface="Open Sans 1 Bold"/>
            </a:endParaRPr>
          </a:p>
        </p:txBody>
      </p:sp>
      <p:sp>
        <p:nvSpPr>
          <p:cNvPr id="9" name="Freeform 9">
            <a:extLst>
              <a:ext uri="{FF2B5EF4-FFF2-40B4-BE49-F238E27FC236}">
                <a16:creationId xmlns:a16="http://schemas.microsoft.com/office/drawing/2014/main" id="{90ABD599-D1D3-B4A0-30BF-DC19CF2FFE58}"/>
              </a:ext>
            </a:extLst>
          </p:cNvPr>
          <p:cNvSpPr/>
          <p:nvPr/>
        </p:nvSpPr>
        <p:spPr>
          <a:xfrm>
            <a:off x="9994422" y="5875037"/>
            <a:ext cx="1930309" cy="796916"/>
          </a:xfrm>
          <a:custGeom>
            <a:avLst/>
            <a:gdLst/>
            <a:ahLst/>
            <a:cxnLst/>
            <a:rect l="l" t="t" r="r" b="b"/>
            <a:pathLst>
              <a:path w="2895463" h="1195374">
                <a:moveTo>
                  <a:pt x="0" y="0"/>
                </a:moveTo>
                <a:lnTo>
                  <a:pt x="2895462" y="0"/>
                </a:lnTo>
                <a:lnTo>
                  <a:pt x="2895462" y="1195374"/>
                </a:lnTo>
                <a:lnTo>
                  <a:pt x="0" y="1195374"/>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9">
            <a:extLst>
              <a:ext uri="{FF2B5EF4-FFF2-40B4-BE49-F238E27FC236}">
                <a16:creationId xmlns:a16="http://schemas.microsoft.com/office/drawing/2014/main" id="{EAEDBFFF-B86C-FD9F-74EA-656870DEA298}"/>
              </a:ext>
            </a:extLst>
          </p:cNvPr>
          <p:cNvSpPr txBox="1"/>
          <p:nvPr/>
        </p:nvSpPr>
        <p:spPr>
          <a:xfrm>
            <a:off x="231624"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For External Use Only.</a:t>
            </a:r>
          </a:p>
        </p:txBody>
      </p:sp>
      <p:sp>
        <p:nvSpPr>
          <p:cNvPr id="10" name="TextBox 9">
            <a:extLst>
              <a:ext uri="{FF2B5EF4-FFF2-40B4-BE49-F238E27FC236}">
                <a16:creationId xmlns:a16="http://schemas.microsoft.com/office/drawing/2014/main" id="{3E5791B5-4C02-343A-6EC9-E8CEB91602AD}"/>
              </a:ext>
            </a:extLst>
          </p:cNvPr>
          <p:cNvSpPr txBox="1"/>
          <p:nvPr/>
        </p:nvSpPr>
        <p:spPr>
          <a:xfrm>
            <a:off x="10210801" y="6572893"/>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RISETPO.COM</a:t>
            </a:r>
          </a:p>
        </p:txBody>
      </p:sp>
      <p:sp>
        <p:nvSpPr>
          <p:cNvPr id="6" name="TextBox 5">
            <a:extLst>
              <a:ext uri="{FF2B5EF4-FFF2-40B4-BE49-F238E27FC236}">
                <a16:creationId xmlns:a16="http://schemas.microsoft.com/office/drawing/2014/main" id="{236531C6-DE4D-641E-2916-1AB753925A36}"/>
              </a:ext>
            </a:extLst>
          </p:cNvPr>
          <p:cNvSpPr txBox="1"/>
          <p:nvPr/>
        </p:nvSpPr>
        <p:spPr>
          <a:xfrm>
            <a:off x="318863" y="1398091"/>
            <a:ext cx="10991851"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Gross deposits</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Eligible deposits </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Business revenue</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Expense factors</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CPA letters</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Average monthly income</a:t>
            </a: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 name="Title Accent Bar"/>
          <p:cNvSpPr/>
          <p:nvPr/>
        </p:nvSpPr>
        <p:spPr>
          <a:xfrm>
            <a:off x="1235524" y="1140000"/>
            <a:ext cx="2514600" cy="45720"/>
          </a:xfrm>
          <a:prstGeom prst="roundRect">
            <a:avLst>
              <a:gd name="adj" fmla="val 50000"/>
            </a:avLst>
          </a:prstGeom>
          <a:solidFill>
            <a:srgbClr val="1DBECE"/>
          </a:solidFill>
          <a:ln>
            <a:noFill/>
          </a:ln>
        </p:spPr>
        <p:txBody>
          <a:bodyPr/>
          <a:lstStyle/>
          <a:p>
            <a:endParaRPr lang="en-US"/>
          </a:p>
        </p:txBody>
      </p:sp>
      <p:sp>
        <p:nvSpPr>
          <p:cNvPr id="7" name="TextBox 6">
            <a:extLst>
              <a:ext uri="{FF2B5EF4-FFF2-40B4-BE49-F238E27FC236}">
                <a16:creationId xmlns:a16="http://schemas.microsoft.com/office/drawing/2014/main" id="{97852A25-BE15-3392-F039-AA9F55312DFF}"/>
              </a:ext>
            </a:extLst>
          </p:cNvPr>
          <p:cNvSpPr txBox="1"/>
          <p:nvPr/>
        </p:nvSpPr>
        <p:spPr>
          <a:xfrm>
            <a:off x="231625" y="2015331"/>
            <a:ext cx="11079090" cy="800219"/>
          </a:xfrm>
          <a:prstGeom prst="rect">
            <a:avLst/>
          </a:prstGeom>
          <a:solidFill>
            <a:schemeClr val="accent5">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What deposits count toward qualifying income?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84511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C"/>
        </a:solidFill>
        <a:effectLst/>
      </p:bgPr>
    </p:bg>
    <p:spTree>
      <p:nvGrpSpPr>
        <p:cNvPr id="1" name="">
          <a:extLst>
            <a:ext uri="{FF2B5EF4-FFF2-40B4-BE49-F238E27FC236}">
              <a16:creationId xmlns:a16="http://schemas.microsoft.com/office/drawing/2014/main" id="{4E30960D-0434-E0D8-54D2-C9D534E0ACB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1A47508-B0C0-A02D-80B8-6C98A0091E29}"/>
              </a:ext>
            </a:extLst>
          </p:cNvPr>
          <p:cNvGrpSpPr/>
          <p:nvPr/>
        </p:nvGrpSpPr>
        <p:grpSpPr>
          <a:xfrm>
            <a:off x="0" y="0"/>
            <a:ext cx="651608" cy="651608"/>
            <a:chOff x="0" y="0"/>
            <a:chExt cx="1913890" cy="1913890"/>
          </a:xfrm>
        </p:grpSpPr>
        <p:sp>
          <p:nvSpPr>
            <p:cNvPr id="3" name="Freeform 3">
              <a:extLst>
                <a:ext uri="{FF2B5EF4-FFF2-40B4-BE49-F238E27FC236}">
                  <a16:creationId xmlns:a16="http://schemas.microsoft.com/office/drawing/2014/main" id="{3CD05E4E-C223-A130-CE13-EF1576746BD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TextBox 4">
            <a:extLst>
              <a:ext uri="{FF2B5EF4-FFF2-40B4-BE49-F238E27FC236}">
                <a16:creationId xmlns:a16="http://schemas.microsoft.com/office/drawing/2014/main" id="{25667C5A-EAEA-0725-3647-19B9B85F09B1}"/>
              </a:ext>
            </a:extLst>
          </p:cNvPr>
          <p:cNvSpPr txBox="1"/>
          <p:nvPr/>
        </p:nvSpPr>
        <p:spPr>
          <a:xfrm>
            <a:off x="1235524" y="443345"/>
            <a:ext cx="10121324" cy="654025"/>
          </a:xfrm>
          <a:prstGeom prst="rect">
            <a:avLst/>
          </a:prstGeom>
        </p:spPr>
        <p:txBody>
          <a:bodyPr wrap="square" lIns="0" tIns="0" rIns="0" bIns="0" rtlCol="0" anchor="t">
            <a:spAutoFit/>
          </a:bodyPr>
          <a:lstStyle/>
          <a:p>
            <a:pPr marL="0" marR="0" lvl="0" indent="0" algn="l" defTabSz="609630" rtl="0" eaLnBrk="1" fontAlgn="auto" latinLnBrk="0" hangingPunct="1">
              <a:lnSpc>
                <a:spcPts val="5600"/>
              </a:lnSpc>
              <a:spcBef>
                <a:spcPct val="0"/>
              </a:spcBef>
              <a:spcAft>
                <a:spcPts val="0"/>
              </a:spcAft>
              <a:buClrTx/>
              <a:buSzTx/>
              <a:buFontTx/>
              <a:buNone/>
              <a:tabLst/>
              <a:defRPr/>
            </a:pPr>
            <a:r>
              <a:rPr kumimoji="0" lang="en-US" sz="3600" b="1" i="0" u="none" strike="noStrike" kern="1200" cap="none" spc="0" normalizeH="0" baseline="0" noProof="0">
                <a:ln>
                  <a:noFill/>
                </a:ln>
                <a:solidFill>
                  <a:srgbClr val="171616"/>
                </a:solidFill>
                <a:effectLst/>
                <a:uLnTx/>
                <a:uFillTx/>
                <a:latin typeface="Roboto" panose="02000000000000000000" pitchFamily="2" charset="0"/>
                <a:ea typeface="Roboto" panose="02000000000000000000" pitchFamily="2" charset="0"/>
                <a:cs typeface="Open Sans 1 Bold"/>
                <a:sym typeface="Open Sans 1 Bold"/>
              </a:rPr>
              <a:t>COMMON MISTAKES</a:t>
            </a:r>
          </a:p>
        </p:txBody>
      </p:sp>
      <p:sp>
        <p:nvSpPr>
          <p:cNvPr id="9" name="Freeform 9">
            <a:extLst>
              <a:ext uri="{FF2B5EF4-FFF2-40B4-BE49-F238E27FC236}">
                <a16:creationId xmlns:a16="http://schemas.microsoft.com/office/drawing/2014/main" id="{57B6A752-F542-0B00-B482-A887D3E2BE48}"/>
              </a:ext>
            </a:extLst>
          </p:cNvPr>
          <p:cNvSpPr/>
          <p:nvPr/>
        </p:nvSpPr>
        <p:spPr>
          <a:xfrm>
            <a:off x="9994422" y="5875037"/>
            <a:ext cx="1930309" cy="796916"/>
          </a:xfrm>
          <a:custGeom>
            <a:avLst/>
            <a:gdLst/>
            <a:ahLst/>
            <a:cxnLst/>
            <a:rect l="l" t="t" r="r" b="b"/>
            <a:pathLst>
              <a:path w="2895463" h="1195374">
                <a:moveTo>
                  <a:pt x="0" y="0"/>
                </a:moveTo>
                <a:lnTo>
                  <a:pt x="2895462" y="0"/>
                </a:lnTo>
                <a:lnTo>
                  <a:pt x="2895462" y="1195374"/>
                </a:lnTo>
                <a:lnTo>
                  <a:pt x="0" y="1195374"/>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9">
            <a:extLst>
              <a:ext uri="{FF2B5EF4-FFF2-40B4-BE49-F238E27FC236}">
                <a16:creationId xmlns:a16="http://schemas.microsoft.com/office/drawing/2014/main" id="{C6E3E4BC-4F35-E213-D44A-13EDE06F9286}"/>
              </a:ext>
            </a:extLst>
          </p:cNvPr>
          <p:cNvSpPr txBox="1"/>
          <p:nvPr/>
        </p:nvSpPr>
        <p:spPr>
          <a:xfrm>
            <a:off x="231624"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For External Use Only.</a:t>
            </a:r>
          </a:p>
        </p:txBody>
      </p:sp>
      <p:sp>
        <p:nvSpPr>
          <p:cNvPr id="10" name="TextBox 9">
            <a:extLst>
              <a:ext uri="{FF2B5EF4-FFF2-40B4-BE49-F238E27FC236}">
                <a16:creationId xmlns:a16="http://schemas.microsoft.com/office/drawing/2014/main" id="{78474E71-03D9-0FB4-23D2-9BC7040F57F2}"/>
              </a:ext>
            </a:extLst>
          </p:cNvPr>
          <p:cNvSpPr txBox="1"/>
          <p:nvPr/>
        </p:nvSpPr>
        <p:spPr>
          <a:xfrm>
            <a:off x="10210801" y="6572893"/>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RISETPO.COM</a:t>
            </a:r>
          </a:p>
        </p:txBody>
      </p:sp>
      <p:sp>
        <p:nvSpPr>
          <p:cNvPr id="6" name="TextBox 5">
            <a:extLst>
              <a:ext uri="{FF2B5EF4-FFF2-40B4-BE49-F238E27FC236}">
                <a16:creationId xmlns:a16="http://schemas.microsoft.com/office/drawing/2014/main" id="{714D29E7-78EB-7015-861D-38A37ECDE40A}"/>
              </a:ext>
            </a:extLst>
          </p:cNvPr>
          <p:cNvSpPr txBox="1"/>
          <p:nvPr/>
        </p:nvSpPr>
        <p:spPr>
          <a:xfrm>
            <a:off x="318863" y="1398091"/>
            <a:ext cx="10991851" cy="498598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i="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i="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Counting transfers as income</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Business</a:t>
            </a:r>
            <a:r>
              <a:rPr kumimoji="0" lang="en-US" sz="1800" b="0" i="0" u="none" strike="noStrike" kern="1200" cap="none" spc="0" normalizeH="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on 1003 does not match business on bank statements </a:t>
            </a: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Using incomplete statements</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No tax preparer due diligence (license verification)</a:t>
            </a: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Ignoring declining income</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Not addressing deposit gaps/inconsistencies</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Deposit verbiage vs industry</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Income duplication – using personal and business statements </a:t>
            </a: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 name="Title Accent Bar"/>
          <p:cNvSpPr/>
          <p:nvPr/>
        </p:nvSpPr>
        <p:spPr>
          <a:xfrm>
            <a:off x="1235524" y="1140000"/>
            <a:ext cx="2514600" cy="45720"/>
          </a:xfrm>
          <a:prstGeom prst="roundRect">
            <a:avLst>
              <a:gd name="adj" fmla="val 50000"/>
            </a:avLst>
          </a:prstGeom>
          <a:solidFill>
            <a:srgbClr val="1DBECE"/>
          </a:solidFill>
          <a:ln>
            <a:noFill/>
          </a:ln>
        </p:spPr>
        <p:txBody>
          <a:bodyPr/>
          <a:lstStyle/>
          <a:p>
            <a:endParaRPr lang="en-US"/>
          </a:p>
        </p:txBody>
      </p:sp>
      <p:sp>
        <p:nvSpPr>
          <p:cNvPr id="7" name="TextBox 6">
            <a:extLst>
              <a:ext uri="{FF2B5EF4-FFF2-40B4-BE49-F238E27FC236}">
                <a16:creationId xmlns:a16="http://schemas.microsoft.com/office/drawing/2014/main" id="{055B76B1-75F1-8D0B-1CE1-F60C5E7E5BCD}"/>
              </a:ext>
            </a:extLst>
          </p:cNvPr>
          <p:cNvSpPr txBox="1"/>
          <p:nvPr/>
        </p:nvSpPr>
        <p:spPr>
          <a:xfrm>
            <a:off x="231625" y="2015331"/>
            <a:ext cx="11079090" cy="1231106"/>
          </a:xfrm>
          <a:prstGeom prst="rect">
            <a:avLst/>
          </a:prstGeom>
          <a:solidFill>
            <a:schemeClr val="accent5">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What are the most common mistakes you see newer underwriters make?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13456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C"/>
        </a:solidFill>
        <a:effectLst/>
      </p:bgPr>
    </p:bg>
    <p:spTree>
      <p:nvGrpSpPr>
        <p:cNvPr id="1" name="">
          <a:extLst>
            <a:ext uri="{FF2B5EF4-FFF2-40B4-BE49-F238E27FC236}">
              <a16:creationId xmlns:a16="http://schemas.microsoft.com/office/drawing/2014/main" id="{61BD306B-FABF-94AF-7CCA-AF64A5EFE71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CCEBB28-0B13-BE7C-F622-FB8EDE92D000}"/>
              </a:ext>
            </a:extLst>
          </p:cNvPr>
          <p:cNvGrpSpPr/>
          <p:nvPr/>
        </p:nvGrpSpPr>
        <p:grpSpPr>
          <a:xfrm>
            <a:off x="0" y="0"/>
            <a:ext cx="651608" cy="651608"/>
            <a:chOff x="0" y="0"/>
            <a:chExt cx="1913890" cy="1913890"/>
          </a:xfrm>
        </p:grpSpPr>
        <p:sp>
          <p:nvSpPr>
            <p:cNvPr id="3" name="Freeform 3">
              <a:extLst>
                <a:ext uri="{FF2B5EF4-FFF2-40B4-BE49-F238E27FC236}">
                  <a16:creationId xmlns:a16="http://schemas.microsoft.com/office/drawing/2014/main" id="{47966580-2CEB-B95E-FDD6-B4B67C7C30A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TextBox 4">
            <a:extLst>
              <a:ext uri="{FF2B5EF4-FFF2-40B4-BE49-F238E27FC236}">
                <a16:creationId xmlns:a16="http://schemas.microsoft.com/office/drawing/2014/main" id="{D981C13E-33F0-C3D6-1373-A08491AA343E}"/>
              </a:ext>
            </a:extLst>
          </p:cNvPr>
          <p:cNvSpPr txBox="1"/>
          <p:nvPr/>
        </p:nvSpPr>
        <p:spPr>
          <a:xfrm>
            <a:off x="1235524" y="443345"/>
            <a:ext cx="10121324" cy="654025"/>
          </a:xfrm>
          <a:prstGeom prst="rect">
            <a:avLst/>
          </a:prstGeom>
        </p:spPr>
        <p:txBody>
          <a:bodyPr wrap="square" lIns="0" tIns="0" rIns="0" bIns="0" rtlCol="0" anchor="t">
            <a:spAutoFit/>
          </a:bodyPr>
          <a:lstStyle/>
          <a:p>
            <a:pPr marL="0" marR="0" lvl="0" indent="0" algn="l" defTabSz="609630" rtl="0" eaLnBrk="1" fontAlgn="auto" latinLnBrk="0" hangingPunct="1">
              <a:lnSpc>
                <a:spcPts val="5600"/>
              </a:lnSpc>
              <a:spcBef>
                <a:spcPct val="0"/>
              </a:spcBef>
              <a:spcAft>
                <a:spcPts val="0"/>
              </a:spcAft>
              <a:buClrTx/>
              <a:buSzTx/>
              <a:buFontTx/>
              <a:buNone/>
              <a:tabLst/>
              <a:defRPr/>
            </a:pPr>
            <a:r>
              <a:rPr kumimoji="0" lang="en-US" sz="3600" b="1" i="0" u="none" strike="noStrike" kern="1200" cap="none" spc="0" normalizeH="0" baseline="0" noProof="0">
                <a:ln>
                  <a:noFill/>
                </a:ln>
                <a:solidFill>
                  <a:srgbClr val="171616"/>
                </a:solidFill>
                <a:effectLst/>
                <a:uLnTx/>
                <a:uFillTx/>
                <a:latin typeface="Roboto" panose="02000000000000000000" pitchFamily="2" charset="0"/>
                <a:ea typeface="Roboto" panose="02000000000000000000" pitchFamily="2" charset="0"/>
                <a:cs typeface="Open Sans 1 Bold"/>
                <a:sym typeface="Open Sans 1 Bold"/>
              </a:rPr>
              <a:t>RED FLAGS </a:t>
            </a:r>
          </a:p>
        </p:txBody>
      </p:sp>
      <p:sp>
        <p:nvSpPr>
          <p:cNvPr id="9" name="Freeform 9">
            <a:extLst>
              <a:ext uri="{FF2B5EF4-FFF2-40B4-BE49-F238E27FC236}">
                <a16:creationId xmlns:a16="http://schemas.microsoft.com/office/drawing/2014/main" id="{239562A0-33DF-D216-731F-D70D1E6CE0D6}"/>
              </a:ext>
            </a:extLst>
          </p:cNvPr>
          <p:cNvSpPr/>
          <p:nvPr/>
        </p:nvSpPr>
        <p:spPr>
          <a:xfrm>
            <a:off x="9994422" y="5875037"/>
            <a:ext cx="1930309" cy="796916"/>
          </a:xfrm>
          <a:custGeom>
            <a:avLst/>
            <a:gdLst/>
            <a:ahLst/>
            <a:cxnLst/>
            <a:rect l="l" t="t" r="r" b="b"/>
            <a:pathLst>
              <a:path w="2895463" h="1195374">
                <a:moveTo>
                  <a:pt x="0" y="0"/>
                </a:moveTo>
                <a:lnTo>
                  <a:pt x="2895462" y="0"/>
                </a:lnTo>
                <a:lnTo>
                  <a:pt x="2895462" y="1195374"/>
                </a:lnTo>
                <a:lnTo>
                  <a:pt x="0" y="1195374"/>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9">
            <a:extLst>
              <a:ext uri="{FF2B5EF4-FFF2-40B4-BE49-F238E27FC236}">
                <a16:creationId xmlns:a16="http://schemas.microsoft.com/office/drawing/2014/main" id="{4A9508B6-33FC-2B34-4143-70669310A95B}"/>
              </a:ext>
            </a:extLst>
          </p:cNvPr>
          <p:cNvSpPr txBox="1"/>
          <p:nvPr/>
        </p:nvSpPr>
        <p:spPr>
          <a:xfrm>
            <a:off x="231624"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For External Use Only.</a:t>
            </a:r>
          </a:p>
        </p:txBody>
      </p:sp>
      <p:sp>
        <p:nvSpPr>
          <p:cNvPr id="10" name="TextBox 9">
            <a:extLst>
              <a:ext uri="{FF2B5EF4-FFF2-40B4-BE49-F238E27FC236}">
                <a16:creationId xmlns:a16="http://schemas.microsoft.com/office/drawing/2014/main" id="{707E3A1C-7354-D745-CBA9-7F69ED7CE59E}"/>
              </a:ext>
            </a:extLst>
          </p:cNvPr>
          <p:cNvSpPr txBox="1"/>
          <p:nvPr/>
        </p:nvSpPr>
        <p:spPr>
          <a:xfrm>
            <a:off x="10210801" y="6572893"/>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RISETPO.COM</a:t>
            </a:r>
          </a:p>
        </p:txBody>
      </p:sp>
      <p:sp>
        <p:nvSpPr>
          <p:cNvPr id="6" name="TextBox 5">
            <a:extLst>
              <a:ext uri="{FF2B5EF4-FFF2-40B4-BE49-F238E27FC236}">
                <a16:creationId xmlns:a16="http://schemas.microsoft.com/office/drawing/2014/main" id="{4AB490E2-4FB7-4971-7E67-6E20324313E5}"/>
              </a:ext>
            </a:extLst>
          </p:cNvPr>
          <p:cNvSpPr txBox="1"/>
          <p:nvPr/>
        </p:nvSpPr>
        <p:spPr>
          <a:xfrm>
            <a:off x="318863" y="1398091"/>
            <a:ext cx="10991851" cy="440120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i="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i="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Large unexplained deposits</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Cash-heavy business deposits</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NSFs</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Transfers from personal accounts (owner re-funding business)</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Altered </a:t>
            </a: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statements (names, deposits and/or beginning and ending balances)</a:t>
            </a: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Round-dollar deposits</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Negative daily ending balances</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No</a:t>
            </a:r>
            <a:r>
              <a:rPr kumimoji="0" lang="en-US" sz="1800" b="0" i="0" u="none" strike="noStrike" kern="1200" cap="none" spc="0" normalizeH="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online presence – can’t find the business </a:t>
            </a: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 name="Title Accent Bar"/>
          <p:cNvSpPr/>
          <p:nvPr/>
        </p:nvSpPr>
        <p:spPr>
          <a:xfrm>
            <a:off x="1235524" y="1140000"/>
            <a:ext cx="2514600" cy="45720"/>
          </a:xfrm>
          <a:prstGeom prst="roundRect">
            <a:avLst>
              <a:gd name="adj" fmla="val 50000"/>
            </a:avLst>
          </a:prstGeom>
          <a:solidFill>
            <a:srgbClr val="1DBECE"/>
          </a:solidFill>
          <a:ln>
            <a:noFill/>
          </a:ln>
        </p:spPr>
        <p:txBody>
          <a:bodyPr/>
          <a:lstStyle/>
          <a:p>
            <a:endParaRPr lang="en-US"/>
          </a:p>
        </p:txBody>
      </p:sp>
      <p:sp>
        <p:nvSpPr>
          <p:cNvPr id="7" name="TextBox 6">
            <a:extLst>
              <a:ext uri="{FF2B5EF4-FFF2-40B4-BE49-F238E27FC236}">
                <a16:creationId xmlns:a16="http://schemas.microsoft.com/office/drawing/2014/main" id="{188CE570-63DF-649E-B6AC-74E6EEB2E2AF}"/>
              </a:ext>
            </a:extLst>
          </p:cNvPr>
          <p:cNvSpPr txBox="1"/>
          <p:nvPr/>
        </p:nvSpPr>
        <p:spPr>
          <a:xfrm>
            <a:off x="231625" y="2015331"/>
            <a:ext cx="11079090" cy="800219"/>
          </a:xfrm>
          <a:prstGeom prst="rect">
            <a:avLst/>
          </a:prstGeom>
          <a:solidFill>
            <a:schemeClr val="accent5">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What makes you stop and investigate further?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9363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C"/>
        </a:solidFill>
        <a:effectLst/>
      </p:bgPr>
    </p:bg>
    <p:spTree>
      <p:nvGrpSpPr>
        <p:cNvPr id="1" name="">
          <a:extLst>
            <a:ext uri="{FF2B5EF4-FFF2-40B4-BE49-F238E27FC236}">
              <a16:creationId xmlns:a16="http://schemas.microsoft.com/office/drawing/2014/main" id="{C63EB0AF-AE07-57DF-9376-13D84781716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D31DF79-CA4D-AA0C-7846-11DEBF0743FE}"/>
              </a:ext>
            </a:extLst>
          </p:cNvPr>
          <p:cNvGrpSpPr/>
          <p:nvPr/>
        </p:nvGrpSpPr>
        <p:grpSpPr>
          <a:xfrm>
            <a:off x="0" y="0"/>
            <a:ext cx="651608" cy="651608"/>
            <a:chOff x="0" y="0"/>
            <a:chExt cx="1913890" cy="1913890"/>
          </a:xfrm>
        </p:grpSpPr>
        <p:sp>
          <p:nvSpPr>
            <p:cNvPr id="3" name="Freeform 3">
              <a:extLst>
                <a:ext uri="{FF2B5EF4-FFF2-40B4-BE49-F238E27FC236}">
                  <a16:creationId xmlns:a16="http://schemas.microsoft.com/office/drawing/2014/main" id="{19028093-90E4-43B0-1EA7-8D2CADCD7D3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TextBox 4">
            <a:extLst>
              <a:ext uri="{FF2B5EF4-FFF2-40B4-BE49-F238E27FC236}">
                <a16:creationId xmlns:a16="http://schemas.microsoft.com/office/drawing/2014/main" id="{2D829D8F-8C06-A1EF-0786-73BED7DA45B3}"/>
              </a:ext>
            </a:extLst>
          </p:cNvPr>
          <p:cNvSpPr txBox="1"/>
          <p:nvPr/>
        </p:nvSpPr>
        <p:spPr>
          <a:xfrm>
            <a:off x="1235524" y="443345"/>
            <a:ext cx="10121324" cy="654025"/>
          </a:xfrm>
          <a:prstGeom prst="rect">
            <a:avLst/>
          </a:prstGeom>
        </p:spPr>
        <p:txBody>
          <a:bodyPr wrap="square" lIns="0" tIns="0" rIns="0" bIns="0" rtlCol="0" anchor="t">
            <a:spAutoFit/>
          </a:bodyPr>
          <a:lstStyle/>
          <a:p>
            <a:pPr marL="0" marR="0" lvl="0" indent="0" algn="l" defTabSz="609630" rtl="0" eaLnBrk="1" fontAlgn="auto" latinLnBrk="0" hangingPunct="1">
              <a:lnSpc>
                <a:spcPts val="56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171616"/>
                </a:solidFill>
                <a:effectLst/>
                <a:uLnTx/>
                <a:uFillTx/>
                <a:latin typeface="Roboto" panose="02000000000000000000" pitchFamily="2" charset="0"/>
                <a:ea typeface="Roboto" panose="02000000000000000000" pitchFamily="2" charset="0"/>
                <a:cs typeface="Open Sans 1 Bold"/>
                <a:sym typeface="Open Sans 1 Bold"/>
              </a:rPr>
              <a:t>THE GOTCHA’S</a:t>
            </a:r>
          </a:p>
        </p:txBody>
      </p:sp>
      <p:sp>
        <p:nvSpPr>
          <p:cNvPr id="9" name="Freeform 9">
            <a:extLst>
              <a:ext uri="{FF2B5EF4-FFF2-40B4-BE49-F238E27FC236}">
                <a16:creationId xmlns:a16="http://schemas.microsoft.com/office/drawing/2014/main" id="{A736A419-B6F9-BD24-5216-3EDF9CE7997F}"/>
              </a:ext>
            </a:extLst>
          </p:cNvPr>
          <p:cNvSpPr/>
          <p:nvPr/>
        </p:nvSpPr>
        <p:spPr>
          <a:xfrm>
            <a:off x="9994422" y="5875037"/>
            <a:ext cx="1930309" cy="796916"/>
          </a:xfrm>
          <a:custGeom>
            <a:avLst/>
            <a:gdLst/>
            <a:ahLst/>
            <a:cxnLst/>
            <a:rect l="l" t="t" r="r" b="b"/>
            <a:pathLst>
              <a:path w="2895463" h="1195374">
                <a:moveTo>
                  <a:pt x="0" y="0"/>
                </a:moveTo>
                <a:lnTo>
                  <a:pt x="2895462" y="0"/>
                </a:lnTo>
                <a:lnTo>
                  <a:pt x="2895462" y="1195374"/>
                </a:lnTo>
                <a:lnTo>
                  <a:pt x="0" y="1195374"/>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9">
            <a:extLst>
              <a:ext uri="{FF2B5EF4-FFF2-40B4-BE49-F238E27FC236}">
                <a16:creationId xmlns:a16="http://schemas.microsoft.com/office/drawing/2014/main" id="{49473E45-CD67-C45F-B01C-0CA8652DE7EF}"/>
              </a:ext>
            </a:extLst>
          </p:cNvPr>
          <p:cNvSpPr txBox="1"/>
          <p:nvPr/>
        </p:nvSpPr>
        <p:spPr>
          <a:xfrm>
            <a:off x="231624"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For External Use Only.</a:t>
            </a:r>
          </a:p>
        </p:txBody>
      </p:sp>
      <p:sp>
        <p:nvSpPr>
          <p:cNvPr id="10" name="TextBox 9">
            <a:extLst>
              <a:ext uri="{FF2B5EF4-FFF2-40B4-BE49-F238E27FC236}">
                <a16:creationId xmlns:a16="http://schemas.microsoft.com/office/drawing/2014/main" id="{5F1C575C-E42B-34FF-59CE-416B3DACDD56}"/>
              </a:ext>
            </a:extLst>
          </p:cNvPr>
          <p:cNvSpPr txBox="1"/>
          <p:nvPr/>
        </p:nvSpPr>
        <p:spPr>
          <a:xfrm>
            <a:off x="10210801" y="6572893"/>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RISETPO.COM</a:t>
            </a:r>
          </a:p>
        </p:txBody>
      </p:sp>
      <p:sp>
        <p:nvSpPr>
          <p:cNvPr id="6" name="TextBox 5">
            <a:extLst>
              <a:ext uri="{FF2B5EF4-FFF2-40B4-BE49-F238E27FC236}">
                <a16:creationId xmlns:a16="http://schemas.microsoft.com/office/drawing/2014/main" id="{509DB4DF-6ABD-CDD2-F019-8863FA6D0097}"/>
              </a:ext>
            </a:extLst>
          </p:cNvPr>
          <p:cNvSpPr txBox="1"/>
          <p:nvPr/>
        </p:nvSpPr>
        <p:spPr>
          <a:xfrm>
            <a:off x="318863" y="1398091"/>
            <a:ext cx="10991851" cy="553997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i="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i="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Key word</a:t>
            </a:r>
            <a:r>
              <a:rPr kumimoji="0" lang="en-US" sz="1800" b="0" i="0" u="none" strike="noStrike" kern="1200" cap="none" spc="0" normalizeH="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deposit disqualifiers</a:t>
            </a: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lvl="1" indent="-285750">
              <a:buClr>
                <a:srgbClr val="1DBECE"/>
              </a:buClr>
              <a:buFont typeface="Arial" panose="020B0604020202020204" pitchFamily="34" charset="0"/>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Refund</a:t>
            </a:r>
          </a:p>
          <a:p>
            <a:pPr marL="742950" lvl="1" indent="-285750">
              <a:buClr>
                <a:srgbClr val="1DBECE"/>
              </a:buClr>
              <a:buFont typeface="Arial" panose="020B0604020202020204" pitchFamily="34" charset="0"/>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Loan</a:t>
            </a:r>
          </a:p>
          <a:p>
            <a:pPr marL="742950" lvl="1" indent="-285750">
              <a:buClr>
                <a:srgbClr val="1DBECE"/>
              </a:buClr>
              <a:buFont typeface="Arial" panose="020B0604020202020204" pitchFamily="34" charset="0"/>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Advance</a:t>
            </a:r>
          </a:p>
          <a:p>
            <a:pPr marL="742950" lvl="1" indent="-285750">
              <a:buClr>
                <a:srgbClr val="1DBECE"/>
              </a:buClr>
              <a:buFont typeface="Arial" panose="020B0604020202020204" pitchFamily="34" charset="0"/>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Draw</a:t>
            </a:r>
          </a:p>
          <a:p>
            <a:pPr marL="742950" lvl="1" indent="-285750">
              <a:buClr>
                <a:srgbClr val="1DBECE"/>
              </a:buClr>
              <a:buFont typeface="Arial" panose="020B0604020202020204" pitchFamily="34" charset="0"/>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Disbursement </a:t>
            </a:r>
          </a:p>
          <a:p>
            <a:pPr marL="742950" lvl="1" indent="-285750">
              <a:buClr>
                <a:srgbClr val="1DBECE"/>
              </a:buClr>
              <a:buFont typeface="Arial" panose="020B0604020202020204" pitchFamily="34" charset="0"/>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Transfer</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Knowing</a:t>
            </a:r>
            <a:r>
              <a:rPr kumimoji="0" lang="en-US" sz="1800" b="0" i="0" u="none" strike="noStrike" kern="1200" cap="none" spc="0" normalizeH="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exact employee count, time in business and ownership % </a:t>
            </a: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Monthly income vs Assets (reserves) not in line </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Undisclosed</a:t>
            </a:r>
            <a:r>
              <a:rPr kumimoji="0" lang="en-US" sz="1800" b="0" i="0" u="none" strike="noStrike" kern="1200" cap="none" spc="0" normalizeH="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debt payments in the “withdrawals” </a:t>
            </a: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Lack of Entity due diligence up front – i.e. Secretary of State shows entity “dissolved”</a:t>
            </a: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 name="Title Accent Bar"/>
          <p:cNvSpPr/>
          <p:nvPr/>
        </p:nvSpPr>
        <p:spPr>
          <a:xfrm>
            <a:off x="1235524" y="1140000"/>
            <a:ext cx="2514600" cy="45720"/>
          </a:xfrm>
          <a:prstGeom prst="roundRect">
            <a:avLst>
              <a:gd name="adj" fmla="val 50000"/>
            </a:avLst>
          </a:prstGeom>
          <a:solidFill>
            <a:srgbClr val="1DBECE"/>
          </a:solidFill>
          <a:ln>
            <a:noFill/>
          </a:ln>
        </p:spPr>
        <p:txBody>
          <a:bodyPr/>
          <a:lstStyle/>
          <a:p>
            <a:endParaRPr lang="en-US"/>
          </a:p>
        </p:txBody>
      </p:sp>
      <p:sp>
        <p:nvSpPr>
          <p:cNvPr id="12" name="TextBox 11">
            <a:extLst>
              <a:ext uri="{FF2B5EF4-FFF2-40B4-BE49-F238E27FC236}">
                <a16:creationId xmlns:a16="http://schemas.microsoft.com/office/drawing/2014/main" id="{62FC5CC1-337D-A530-D004-2D6F2934CCDA}"/>
              </a:ext>
            </a:extLst>
          </p:cNvPr>
          <p:cNvSpPr txBox="1"/>
          <p:nvPr/>
        </p:nvSpPr>
        <p:spPr>
          <a:xfrm>
            <a:off x="231625" y="2015331"/>
            <a:ext cx="11079090" cy="1231106"/>
          </a:xfrm>
          <a:prstGeom prst="rect">
            <a:avLst/>
          </a:prstGeom>
          <a:solidFill>
            <a:schemeClr val="accent5">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What are some of the issues that seem small but can derail a loan?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36850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7" end="7"/>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8" end="8"/>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9" end="9"/>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10" end="1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11" end="1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12" end="1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4" end="1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5" end="1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16" end="1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C"/>
        </a:solidFill>
        <a:effectLst/>
      </p:bgPr>
    </p:bg>
    <p:spTree>
      <p:nvGrpSpPr>
        <p:cNvPr id="1" name="">
          <a:extLst>
            <a:ext uri="{FF2B5EF4-FFF2-40B4-BE49-F238E27FC236}">
              <a16:creationId xmlns:a16="http://schemas.microsoft.com/office/drawing/2014/main" id="{B1FE17A7-03DE-BC6A-0F16-14B7CB1CBC2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10A7F9E-A20B-A924-1CA8-3E1EA33CE35B}"/>
              </a:ext>
            </a:extLst>
          </p:cNvPr>
          <p:cNvGrpSpPr/>
          <p:nvPr/>
        </p:nvGrpSpPr>
        <p:grpSpPr>
          <a:xfrm>
            <a:off x="0" y="0"/>
            <a:ext cx="651608" cy="651608"/>
            <a:chOff x="0" y="0"/>
            <a:chExt cx="1913890" cy="1913890"/>
          </a:xfrm>
        </p:grpSpPr>
        <p:sp>
          <p:nvSpPr>
            <p:cNvPr id="3" name="Freeform 3">
              <a:extLst>
                <a:ext uri="{FF2B5EF4-FFF2-40B4-BE49-F238E27FC236}">
                  <a16:creationId xmlns:a16="http://schemas.microsoft.com/office/drawing/2014/main" id="{8CE19884-388A-3318-ACA1-790641C128C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TextBox 4">
            <a:extLst>
              <a:ext uri="{FF2B5EF4-FFF2-40B4-BE49-F238E27FC236}">
                <a16:creationId xmlns:a16="http://schemas.microsoft.com/office/drawing/2014/main" id="{960D8E46-B85D-3B95-8DFC-428CD1B0FAFD}"/>
              </a:ext>
            </a:extLst>
          </p:cNvPr>
          <p:cNvSpPr txBox="1"/>
          <p:nvPr/>
        </p:nvSpPr>
        <p:spPr>
          <a:xfrm>
            <a:off x="1235524" y="443345"/>
            <a:ext cx="10121324" cy="654025"/>
          </a:xfrm>
          <a:prstGeom prst="rect">
            <a:avLst/>
          </a:prstGeom>
        </p:spPr>
        <p:txBody>
          <a:bodyPr wrap="square" lIns="0" tIns="0" rIns="0" bIns="0" rtlCol="0" anchor="t">
            <a:spAutoFit/>
          </a:bodyPr>
          <a:lstStyle/>
          <a:p>
            <a:pPr marL="0" marR="0" lvl="0" indent="0" algn="l" defTabSz="609630" rtl="0" eaLnBrk="1" fontAlgn="auto" latinLnBrk="0" hangingPunct="1">
              <a:lnSpc>
                <a:spcPts val="5600"/>
              </a:lnSpc>
              <a:spcBef>
                <a:spcPct val="0"/>
              </a:spcBef>
              <a:spcAft>
                <a:spcPts val="0"/>
              </a:spcAft>
              <a:buClrTx/>
              <a:buSzTx/>
              <a:buFontTx/>
              <a:buNone/>
              <a:tabLst/>
              <a:defRPr/>
            </a:pPr>
            <a:r>
              <a:rPr kumimoji="0" lang="en-US" sz="3600" b="1" i="0" u="none" strike="noStrike" kern="1200" cap="none" spc="0" normalizeH="0" baseline="0" noProof="0">
                <a:ln>
                  <a:noFill/>
                </a:ln>
                <a:solidFill>
                  <a:srgbClr val="171616"/>
                </a:solidFill>
                <a:effectLst/>
                <a:uLnTx/>
                <a:uFillTx/>
                <a:latin typeface="Roboto" panose="02000000000000000000" pitchFamily="2" charset="0"/>
                <a:ea typeface="Roboto" panose="02000000000000000000" pitchFamily="2" charset="0"/>
                <a:cs typeface="Open Sans 1 Bold"/>
                <a:sym typeface="Open Sans 1 Bold"/>
              </a:rPr>
              <a:t>PERSONAL vs. BUSINESS STATEMENTS</a:t>
            </a:r>
          </a:p>
        </p:txBody>
      </p:sp>
      <p:sp>
        <p:nvSpPr>
          <p:cNvPr id="9" name="Freeform 9">
            <a:extLst>
              <a:ext uri="{FF2B5EF4-FFF2-40B4-BE49-F238E27FC236}">
                <a16:creationId xmlns:a16="http://schemas.microsoft.com/office/drawing/2014/main" id="{AC34AB8C-F698-7504-F4F2-88C28F01AC07}"/>
              </a:ext>
            </a:extLst>
          </p:cNvPr>
          <p:cNvSpPr/>
          <p:nvPr/>
        </p:nvSpPr>
        <p:spPr>
          <a:xfrm>
            <a:off x="9994422" y="5875037"/>
            <a:ext cx="1930309" cy="796916"/>
          </a:xfrm>
          <a:custGeom>
            <a:avLst/>
            <a:gdLst/>
            <a:ahLst/>
            <a:cxnLst/>
            <a:rect l="l" t="t" r="r" b="b"/>
            <a:pathLst>
              <a:path w="2895463" h="1195374">
                <a:moveTo>
                  <a:pt x="0" y="0"/>
                </a:moveTo>
                <a:lnTo>
                  <a:pt x="2895462" y="0"/>
                </a:lnTo>
                <a:lnTo>
                  <a:pt x="2895462" y="1195374"/>
                </a:lnTo>
                <a:lnTo>
                  <a:pt x="0" y="1195374"/>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9">
            <a:extLst>
              <a:ext uri="{FF2B5EF4-FFF2-40B4-BE49-F238E27FC236}">
                <a16:creationId xmlns:a16="http://schemas.microsoft.com/office/drawing/2014/main" id="{DA1A265F-5534-F9B4-5ABE-092CFE9C9C2E}"/>
              </a:ext>
            </a:extLst>
          </p:cNvPr>
          <p:cNvSpPr txBox="1"/>
          <p:nvPr/>
        </p:nvSpPr>
        <p:spPr>
          <a:xfrm>
            <a:off x="231624"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For External Use Only.</a:t>
            </a:r>
          </a:p>
        </p:txBody>
      </p:sp>
      <p:sp>
        <p:nvSpPr>
          <p:cNvPr id="10" name="TextBox 9">
            <a:extLst>
              <a:ext uri="{FF2B5EF4-FFF2-40B4-BE49-F238E27FC236}">
                <a16:creationId xmlns:a16="http://schemas.microsoft.com/office/drawing/2014/main" id="{EBAE83B8-C1A2-3F03-7A79-4431E4FAFE18}"/>
              </a:ext>
            </a:extLst>
          </p:cNvPr>
          <p:cNvSpPr txBox="1"/>
          <p:nvPr/>
        </p:nvSpPr>
        <p:spPr>
          <a:xfrm>
            <a:off x="10210801" y="6572893"/>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RISETPO.COM</a:t>
            </a:r>
          </a:p>
        </p:txBody>
      </p:sp>
      <p:sp>
        <p:nvSpPr>
          <p:cNvPr id="6" name="TextBox 5">
            <a:extLst>
              <a:ext uri="{FF2B5EF4-FFF2-40B4-BE49-F238E27FC236}">
                <a16:creationId xmlns:a16="http://schemas.microsoft.com/office/drawing/2014/main" id="{ED1B721B-3ABB-F0DD-F129-5C98025C8D79}"/>
              </a:ext>
            </a:extLst>
          </p:cNvPr>
          <p:cNvSpPr txBox="1"/>
          <p:nvPr/>
        </p:nvSpPr>
        <p:spPr>
          <a:xfrm>
            <a:off x="318863" y="1398091"/>
            <a:ext cx="10991851" cy="37240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None/>
            </a:pPr>
            <a:endParaRPr lang="en-US" sz="1800" b="1" i="0" dirty="0">
              <a:solidFill>
                <a:srgbClr val="1DBECE"/>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None/>
            </a:pPr>
            <a:endParaRPr lang="en-US" b="1" dirty="0">
              <a:solidFill>
                <a:srgbClr val="1DBECE"/>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None/>
            </a:pPr>
            <a:endParaRPr lang="en-US" sz="1800" b="1" i="0" dirty="0">
              <a:solidFill>
                <a:srgbClr val="1DBECE"/>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None/>
            </a:pPr>
            <a:endParaRPr lang="en-US" b="1" dirty="0">
              <a:solidFill>
                <a:srgbClr val="1DBECE"/>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Advantages</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Challenges</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Business expense factors</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Co-mingled funds</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Sole proprietors</a:t>
            </a:r>
          </a:p>
          <a:p>
            <a:pPr marR="0" lvl="0" algn="l" defTabSz="914400" rtl="0" eaLnBrk="1" fontAlgn="auto" latinLnBrk="0" hangingPunct="1">
              <a:lnSpc>
                <a:spcPct val="100000"/>
              </a:lnSpc>
              <a:spcBef>
                <a:spcPts val="0"/>
              </a:spcBef>
              <a:spcAft>
                <a:spcPts val="0"/>
              </a:spcAft>
              <a:buClrTx/>
              <a:buSzTx/>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 name="Title Accent Bar"/>
          <p:cNvSpPr/>
          <p:nvPr/>
        </p:nvSpPr>
        <p:spPr>
          <a:xfrm>
            <a:off x="1235524" y="1140000"/>
            <a:ext cx="2514600" cy="45720"/>
          </a:xfrm>
          <a:prstGeom prst="roundRect">
            <a:avLst>
              <a:gd name="adj" fmla="val 50000"/>
            </a:avLst>
          </a:prstGeom>
          <a:solidFill>
            <a:srgbClr val="1DBECE"/>
          </a:solidFill>
          <a:ln>
            <a:noFill/>
          </a:ln>
        </p:spPr>
        <p:txBody>
          <a:bodyPr/>
          <a:lstStyle/>
          <a:p>
            <a:endParaRPr lang="en-US"/>
          </a:p>
        </p:txBody>
      </p:sp>
      <p:sp>
        <p:nvSpPr>
          <p:cNvPr id="12" name="TextBox 11">
            <a:extLst>
              <a:ext uri="{FF2B5EF4-FFF2-40B4-BE49-F238E27FC236}">
                <a16:creationId xmlns:a16="http://schemas.microsoft.com/office/drawing/2014/main" id="{0E45193A-5339-A28C-9482-B37A1C5FFBBF}"/>
              </a:ext>
            </a:extLst>
          </p:cNvPr>
          <p:cNvSpPr txBox="1"/>
          <p:nvPr/>
        </p:nvSpPr>
        <p:spPr>
          <a:xfrm>
            <a:off x="231625" y="2015331"/>
            <a:ext cx="11079090" cy="800219"/>
          </a:xfrm>
          <a:prstGeom prst="rect">
            <a:avLst/>
          </a:prstGeom>
          <a:solidFill>
            <a:schemeClr val="accent5">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When would you prefer one over the other?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97266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C"/>
        </a:solidFill>
        <a:effectLst/>
      </p:bgPr>
    </p:bg>
    <p:spTree>
      <p:nvGrpSpPr>
        <p:cNvPr id="1" name="">
          <a:extLst>
            <a:ext uri="{FF2B5EF4-FFF2-40B4-BE49-F238E27FC236}">
              <a16:creationId xmlns:a16="http://schemas.microsoft.com/office/drawing/2014/main" id="{93E410FE-5965-63D6-A9BE-64AB4FC3790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44EF4BB-52A9-53D4-0532-DFDA03D00A92}"/>
              </a:ext>
            </a:extLst>
          </p:cNvPr>
          <p:cNvGrpSpPr/>
          <p:nvPr/>
        </p:nvGrpSpPr>
        <p:grpSpPr>
          <a:xfrm>
            <a:off x="0" y="0"/>
            <a:ext cx="651608" cy="651608"/>
            <a:chOff x="0" y="0"/>
            <a:chExt cx="1913890" cy="1913890"/>
          </a:xfrm>
        </p:grpSpPr>
        <p:sp>
          <p:nvSpPr>
            <p:cNvPr id="3" name="Freeform 3">
              <a:extLst>
                <a:ext uri="{FF2B5EF4-FFF2-40B4-BE49-F238E27FC236}">
                  <a16:creationId xmlns:a16="http://schemas.microsoft.com/office/drawing/2014/main" id="{CD00FB59-F059-0E8D-1C28-C03EC10213C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TextBox 4">
            <a:extLst>
              <a:ext uri="{FF2B5EF4-FFF2-40B4-BE49-F238E27FC236}">
                <a16:creationId xmlns:a16="http://schemas.microsoft.com/office/drawing/2014/main" id="{141F8AB7-3FF3-21DE-9B7B-9E32E6854240}"/>
              </a:ext>
            </a:extLst>
          </p:cNvPr>
          <p:cNvSpPr txBox="1"/>
          <p:nvPr/>
        </p:nvSpPr>
        <p:spPr>
          <a:xfrm>
            <a:off x="1235524" y="443345"/>
            <a:ext cx="10121324" cy="654025"/>
          </a:xfrm>
          <a:prstGeom prst="rect">
            <a:avLst/>
          </a:prstGeom>
        </p:spPr>
        <p:txBody>
          <a:bodyPr wrap="square" lIns="0" tIns="0" rIns="0" bIns="0" rtlCol="0" anchor="t">
            <a:spAutoFit/>
          </a:bodyPr>
          <a:lstStyle/>
          <a:p>
            <a:pPr marL="0" marR="0" lvl="0" indent="0" algn="l" defTabSz="609630" rtl="0" eaLnBrk="1" fontAlgn="auto" latinLnBrk="0" hangingPunct="1">
              <a:lnSpc>
                <a:spcPts val="5600"/>
              </a:lnSpc>
              <a:spcBef>
                <a:spcPct val="0"/>
              </a:spcBef>
              <a:spcAft>
                <a:spcPts val="0"/>
              </a:spcAft>
              <a:buClrTx/>
              <a:buSzTx/>
              <a:buFontTx/>
              <a:buNone/>
              <a:tabLst/>
              <a:defRPr/>
            </a:pPr>
            <a:r>
              <a:rPr kumimoji="0" lang="en-US" sz="3600" b="1" i="0" u="none" strike="noStrike" kern="1200" cap="none" spc="0" normalizeH="0" baseline="0" noProof="0">
                <a:ln>
                  <a:noFill/>
                </a:ln>
                <a:solidFill>
                  <a:srgbClr val="171616"/>
                </a:solidFill>
                <a:effectLst/>
                <a:uLnTx/>
                <a:uFillTx/>
                <a:latin typeface="Roboto" panose="02000000000000000000" pitchFamily="2" charset="0"/>
                <a:ea typeface="Roboto" panose="02000000000000000000" pitchFamily="2" charset="0"/>
                <a:cs typeface="Open Sans 1 Bold"/>
                <a:sym typeface="Open Sans 1 Bold"/>
              </a:rPr>
              <a:t>DOCUMENTATION</a:t>
            </a:r>
          </a:p>
        </p:txBody>
      </p:sp>
      <p:sp>
        <p:nvSpPr>
          <p:cNvPr id="9" name="Freeform 9">
            <a:extLst>
              <a:ext uri="{FF2B5EF4-FFF2-40B4-BE49-F238E27FC236}">
                <a16:creationId xmlns:a16="http://schemas.microsoft.com/office/drawing/2014/main" id="{9E641D58-E788-56A6-502D-93BAA2CB8783}"/>
              </a:ext>
            </a:extLst>
          </p:cNvPr>
          <p:cNvSpPr/>
          <p:nvPr/>
        </p:nvSpPr>
        <p:spPr>
          <a:xfrm>
            <a:off x="9994422" y="5875037"/>
            <a:ext cx="1930309" cy="796916"/>
          </a:xfrm>
          <a:custGeom>
            <a:avLst/>
            <a:gdLst/>
            <a:ahLst/>
            <a:cxnLst/>
            <a:rect l="l" t="t" r="r" b="b"/>
            <a:pathLst>
              <a:path w="2895463" h="1195374">
                <a:moveTo>
                  <a:pt x="0" y="0"/>
                </a:moveTo>
                <a:lnTo>
                  <a:pt x="2895462" y="0"/>
                </a:lnTo>
                <a:lnTo>
                  <a:pt x="2895462" y="1195374"/>
                </a:lnTo>
                <a:lnTo>
                  <a:pt x="0" y="1195374"/>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9">
            <a:extLst>
              <a:ext uri="{FF2B5EF4-FFF2-40B4-BE49-F238E27FC236}">
                <a16:creationId xmlns:a16="http://schemas.microsoft.com/office/drawing/2014/main" id="{C5AB141E-6544-1BF8-1C2A-0A0E659E07CC}"/>
              </a:ext>
            </a:extLst>
          </p:cNvPr>
          <p:cNvSpPr txBox="1"/>
          <p:nvPr/>
        </p:nvSpPr>
        <p:spPr>
          <a:xfrm>
            <a:off x="231624"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For External Use Only.</a:t>
            </a:r>
          </a:p>
        </p:txBody>
      </p:sp>
      <p:sp>
        <p:nvSpPr>
          <p:cNvPr id="10" name="TextBox 9">
            <a:extLst>
              <a:ext uri="{FF2B5EF4-FFF2-40B4-BE49-F238E27FC236}">
                <a16:creationId xmlns:a16="http://schemas.microsoft.com/office/drawing/2014/main" id="{CCFE0143-127C-7D07-74B0-6195C3819686}"/>
              </a:ext>
            </a:extLst>
          </p:cNvPr>
          <p:cNvSpPr txBox="1"/>
          <p:nvPr/>
        </p:nvSpPr>
        <p:spPr>
          <a:xfrm>
            <a:off x="10210801" y="6572893"/>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RISETPO.COM</a:t>
            </a:r>
          </a:p>
        </p:txBody>
      </p:sp>
      <p:sp>
        <p:nvSpPr>
          <p:cNvPr id="6" name="TextBox 5">
            <a:extLst>
              <a:ext uri="{FF2B5EF4-FFF2-40B4-BE49-F238E27FC236}">
                <a16:creationId xmlns:a16="http://schemas.microsoft.com/office/drawing/2014/main" id="{8E3E6E96-11A8-30BC-40E7-F6944117C76C}"/>
              </a:ext>
            </a:extLst>
          </p:cNvPr>
          <p:cNvSpPr txBox="1"/>
          <p:nvPr/>
        </p:nvSpPr>
        <p:spPr>
          <a:xfrm>
            <a:off x="318863" y="1398091"/>
            <a:ext cx="10991851" cy="440120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i="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i="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Tax Preparer letter</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P&amp;L </a:t>
            </a: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statement </a:t>
            </a: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Business License</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Corporate Documents</a:t>
            </a: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Secretary of State</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Website</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Invoices</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Detailed/Correct Self-Employed narrative – Tell the story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 name="Title Accent Bar"/>
          <p:cNvSpPr/>
          <p:nvPr/>
        </p:nvSpPr>
        <p:spPr>
          <a:xfrm>
            <a:off x="1235524" y="1140000"/>
            <a:ext cx="2514600" cy="45720"/>
          </a:xfrm>
          <a:prstGeom prst="roundRect">
            <a:avLst>
              <a:gd name="adj" fmla="val 50000"/>
            </a:avLst>
          </a:prstGeom>
          <a:solidFill>
            <a:srgbClr val="1DBECE"/>
          </a:solidFill>
          <a:ln>
            <a:noFill/>
          </a:ln>
        </p:spPr>
        <p:txBody>
          <a:bodyPr/>
          <a:lstStyle/>
          <a:p>
            <a:endParaRPr lang="en-US"/>
          </a:p>
        </p:txBody>
      </p:sp>
      <p:sp>
        <p:nvSpPr>
          <p:cNvPr id="7" name="TextBox 6">
            <a:extLst>
              <a:ext uri="{FF2B5EF4-FFF2-40B4-BE49-F238E27FC236}">
                <a16:creationId xmlns:a16="http://schemas.microsoft.com/office/drawing/2014/main" id="{BDEA2934-4DBC-9388-CD9B-1A25260BCAE2}"/>
              </a:ext>
            </a:extLst>
          </p:cNvPr>
          <p:cNvSpPr txBox="1"/>
          <p:nvPr/>
        </p:nvSpPr>
        <p:spPr>
          <a:xfrm>
            <a:off x="231625" y="2015331"/>
            <a:ext cx="11079090" cy="800219"/>
          </a:xfrm>
          <a:prstGeom prst="rect">
            <a:avLst/>
          </a:prstGeom>
          <a:solidFill>
            <a:schemeClr val="accent5">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What documentation makes your job easier?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93237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C"/>
        </a:solidFill>
        <a:effectLst/>
      </p:bgPr>
    </p:bg>
    <p:spTree>
      <p:nvGrpSpPr>
        <p:cNvPr id="1" name="">
          <a:extLst>
            <a:ext uri="{FF2B5EF4-FFF2-40B4-BE49-F238E27FC236}">
              <a16:creationId xmlns:a16="http://schemas.microsoft.com/office/drawing/2014/main" id="{3794BCB5-C246-2A09-D648-DA53DF28883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8919FA7-997D-4BEB-4B02-400F0AB4F826}"/>
              </a:ext>
            </a:extLst>
          </p:cNvPr>
          <p:cNvGrpSpPr/>
          <p:nvPr/>
        </p:nvGrpSpPr>
        <p:grpSpPr>
          <a:xfrm>
            <a:off x="0" y="0"/>
            <a:ext cx="651608" cy="651608"/>
            <a:chOff x="0" y="0"/>
            <a:chExt cx="1913890" cy="1913890"/>
          </a:xfrm>
        </p:grpSpPr>
        <p:sp>
          <p:nvSpPr>
            <p:cNvPr id="3" name="Freeform 3">
              <a:extLst>
                <a:ext uri="{FF2B5EF4-FFF2-40B4-BE49-F238E27FC236}">
                  <a16:creationId xmlns:a16="http://schemas.microsoft.com/office/drawing/2014/main" id="{F3C65C51-D33D-FEDC-D152-404D918F5C9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TextBox 4">
            <a:extLst>
              <a:ext uri="{FF2B5EF4-FFF2-40B4-BE49-F238E27FC236}">
                <a16:creationId xmlns:a16="http://schemas.microsoft.com/office/drawing/2014/main" id="{91322756-3B4B-02A6-7CC5-15442D0828D2}"/>
              </a:ext>
            </a:extLst>
          </p:cNvPr>
          <p:cNvSpPr txBox="1"/>
          <p:nvPr/>
        </p:nvSpPr>
        <p:spPr>
          <a:xfrm>
            <a:off x="1235524" y="443345"/>
            <a:ext cx="10121324" cy="654025"/>
          </a:xfrm>
          <a:prstGeom prst="rect">
            <a:avLst/>
          </a:prstGeom>
        </p:spPr>
        <p:txBody>
          <a:bodyPr wrap="square" lIns="0" tIns="0" rIns="0" bIns="0" rtlCol="0" anchor="t">
            <a:spAutoFit/>
          </a:bodyPr>
          <a:lstStyle/>
          <a:p>
            <a:pPr marL="0" marR="0" lvl="0" indent="0" algn="l" defTabSz="609630" rtl="0" eaLnBrk="1" fontAlgn="auto" latinLnBrk="0" hangingPunct="1">
              <a:lnSpc>
                <a:spcPts val="5600"/>
              </a:lnSpc>
              <a:spcBef>
                <a:spcPct val="0"/>
              </a:spcBef>
              <a:spcAft>
                <a:spcPts val="0"/>
              </a:spcAft>
              <a:buClrTx/>
              <a:buSzTx/>
              <a:buFontTx/>
              <a:buNone/>
              <a:tabLst/>
              <a:defRPr/>
            </a:pPr>
            <a:r>
              <a:rPr kumimoji="0" lang="en-US" sz="3600" b="1" i="0" u="none" strike="noStrike" kern="1200" cap="none" spc="0" normalizeH="0" baseline="0" noProof="0">
                <a:ln>
                  <a:noFill/>
                </a:ln>
                <a:solidFill>
                  <a:srgbClr val="171616"/>
                </a:solidFill>
                <a:effectLst/>
                <a:uLnTx/>
                <a:uFillTx/>
                <a:latin typeface="Roboto" panose="02000000000000000000" pitchFamily="2" charset="0"/>
                <a:ea typeface="Roboto" panose="02000000000000000000" pitchFamily="2" charset="0"/>
                <a:cs typeface="Open Sans 1 Bold"/>
                <a:sym typeface="Open Sans 1 Bold"/>
              </a:rPr>
              <a:t>FRAUD AWARENESS </a:t>
            </a:r>
          </a:p>
        </p:txBody>
      </p:sp>
      <p:sp>
        <p:nvSpPr>
          <p:cNvPr id="9" name="Freeform 9">
            <a:extLst>
              <a:ext uri="{FF2B5EF4-FFF2-40B4-BE49-F238E27FC236}">
                <a16:creationId xmlns:a16="http://schemas.microsoft.com/office/drawing/2014/main" id="{5C581FAF-79DC-8AB6-9FD8-956D1E2CE484}"/>
              </a:ext>
            </a:extLst>
          </p:cNvPr>
          <p:cNvSpPr/>
          <p:nvPr/>
        </p:nvSpPr>
        <p:spPr>
          <a:xfrm>
            <a:off x="9994422" y="5875037"/>
            <a:ext cx="1930309" cy="796916"/>
          </a:xfrm>
          <a:custGeom>
            <a:avLst/>
            <a:gdLst/>
            <a:ahLst/>
            <a:cxnLst/>
            <a:rect l="l" t="t" r="r" b="b"/>
            <a:pathLst>
              <a:path w="2895463" h="1195374">
                <a:moveTo>
                  <a:pt x="0" y="0"/>
                </a:moveTo>
                <a:lnTo>
                  <a:pt x="2895462" y="0"/>
                </a:lnTo>
                <a:lnTo>
                  <a:pt x="2895462" y="1195374"/>
                </a:lnTo>
                <a:lnTo>
                  <a:pt x="0" y="1195374"/>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9">
            <a:extLst>
              <a:ext uri="{FF2B5EF4-FFF2-40B4-BE49-F238E27FC236}">
                <a16:creationId xmlns:a16="http://schemas.microsoft.com/office/drawing/2014/main" id="{9910E27F-BF0F-6072-39ED-6D278254925C}"/>
              </a:ext>
            </a:extLst>
          </p:cNvPr>
          <p:cNvSpPr txBox="1"/>
          <p:nvPr/>
        </p:nvSpPr>
        <p:spPr>
          <a:xfrm>
            <a:off x="231624"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For External Use Only.</a:t>
            </a:r>
          </a:p>
        </p:txBody>
      </p:sp>
      <p:sp>
        <p:nvSpPr>
          <p:cNvPr id="10" name="TextBox 9">
            <a:extLst>
              <a:ext uri="{FF2B5EF4-FFF2-40B4-BE49-F238E27FC236}">
                <a16:creationId xmlns:a16="http://schemas.microsoft.com/office/drawing/2014/main" id="{C2D96DB1-C83E-E1C8-04B1-901D952A7DC1}"/>
              </a:ext>
            </a:extLst>
          </p:cNvPr>
          <p:cNvSpPr txBox="1"/>
          <p:nvPr/>
        </p:nvSpPr>
        <p:spPr>
          <a:xfrm>
            <a:off x="10210801" y="6572893"/>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RISETPO.COM</a:t>
            </a:r>
          </a:p>
        </p:txBody>
      </p:sp>
      <p:sp>
        <p:nvSpPr>
          <p:cNvPr id="6" name="TextBox 5">
            <a:extLst>
              <a:ext uri="{FF2B5EF4-FFF2-40B4-BE49-F238E27FC236}">
                <a16:creationId xmlns:a16="http://schemas.microsoft.com/office/drawing/2014/main" id="{0992AB71-E10A-530A-5820-510FEBA2F274}"/>
              </a:ext>
            </a:extLst>
          </p:cNvPr>
          <p:cNvSpPr txBox="1"/>
          <p:nvPr/>
        </p:nvSpPr>
        <p:spPr>
          <a:xfrm>
            <a:off x="318863" y="1398091"/>
            <a:ext cx="10991851"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What fraud indicators have you actually encountered?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 name="Title Accent Bar"/>
          <p:cNvSpPr/>
          <p:nvPr/>
        </p:nvSpPr>
        <p:spPr>
          <a:xfrm>
            <a:off x="1235524" y="1140000"/>
            <a:ext cx="2514600" cy="45720"/>
          </a:xfrm>
          <a:prstGeom prst="roundRect">
            <a:avLst>
              <a:gd name="adj" fmla="val 50000"/>
            </a:avLst>
          </a:prstGeom>
          <a:solidFill>
            <a:srgbClr val="1DBECE"/>
          </a:solidFill>
          <a:ln>
            <a:noFill/>
          </a:ln>
        </p:spPr>
        <p:txBody>
          <a:bodyPr/>
          <a:lstStyle/>
          <a:p>
            <a:endParaRPr lang="en-US"/>
          </a:p>
        </p:txBody>
      </p:sp>
      <p:sp>
        <p:nvSpPr>
          <p:cNvPr id="14" name="TextBox 13">
            <a:extLst>
              <a:ext uri="{FF2B5EF4-FFF2-40B4-BE49-F238E27FC236}">
                <a16:creationId xmlns:a16="http://schemas.microsoft.com/office/drawing/2014/main" id="{EB6A898D-F346-6EC4-4A71-935A31B51993}"/>
              </a:ext>
            </a:extLst>
          </p:cNvPr>
          <p:cNvSpPr txBox="1"/>
          <p:nvPr/>
        </p:nvSpPr>
        <p:spPr>
          <a:xfrm>
            <a:off x="318863" y="1398091"/>
            <a:ext cx="10991851"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None/>
            </a:pPr>
            <a:endParaRPr lang="en-US" sz="1800" b="1" i="0" dirty="0">
              <a:solidFill>
                <a:srgbClr val="1DBECE"/>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Bank Statement</a:t>
            </a:r>
            <a:r>
              <a:rPr kumimoji="0" lang="en-US" sz="1800" b="0" i="0" u="none" strike="noStrike" kern="1200" cap="none" spc="0" normalizeH="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calculation software – fraud detection </a:t>
            </a: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Bank statement alterations</a:t>
            </a:r>
          </a:p>
          <a:p>
            <a:pPr marL="742950" lvl="1" indent="-285750">
              <a:buClr>
                <a:srgbClr val="1DBECE"/>
              </a:buClr>
              <a:buFont typeface="Arial" panose="020B0604020202020204" pitchFamily="34" charset="0"/>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Misspellings</a:t>
            </a:r>
          </a:p>
          <a:p>
            <a:pPr marL="742950" lvl="1" indent="-285750">
              <a:buClr>
                <a:srgbClr val="1DBECE"/>
              </a:buClr>
              <a:buFont typeface="Arial" panose="020B0604020202020204" pitchFamily="34" charset="0"/>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Faunt variance </a:t>
            </a:r>
          </a:p>
          <a:p>
            <a:pPr marL="742950" lvl="1" indent="-285750">
              <a:buClr>
                <a:srgbClr val="1DBECE"/>
              </a:buClr>
              <a:buFont typeface="Arial" panose="020B0604020202020204" pitchFamily="34" charset="0"/>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“Math not </a:t>
            </a:r>
            <a:r>
              <a:rPr lang="en-US" dirty="0" err="1">
                <a:solidFill>
                  <a:prstClr val="black"/>
                </a:solidFill>
                <a:latin typeface="Open Sans" panose="020B0606030504020204" pitchFamily="34" charset="0"/>
                <a:ea typeface="Open Sans" panose="020B0606030504020204" pitchFamily="34" charset="0"/>
                <a:cs typeface="Open Sans" panose="020B0606030504020204" pitchFamily="34" charset="0"/>
              </a:rPr>
              <a:t>mathing</a:t>
            </a: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  </a:t>
            </a:r>
          </a:p>
          <a:p>
            <a:pPr marL="285750" indent="-285750">
              <a:buClr>
                <a:srgbClr val="1DBECE"/>
              </a:buClr>
              <a:buFont typeface="Arial" panose="020B0604020202020204" pitchFamily="34" charset="0"/>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Fake websites </a:t>
            </a:r>
          </a:p>
          <a:p>
            <a:pPr marL="742950" lvl="1" indent="-285750">
              <a:buClr>
                <a:srgbClr val="1DBECE"/>
              </a:buClr>
              <a:buFont typeface="Arial" panose="020B0604020202020204" pitchFamily="34" charset="0"/>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Domain name – doesn’t match legitimate site </a:t>
            </a:r>
          </a:p>
          <a:p>
            <a:pPr marL="742950" lvl="1" indent="-285750">
              <a:buClr>
                <a:srgbClr val="1DBECE"/>
              </a:buClr>
              <a:buFont typeface="Arial" panose="020B0604020202020204" pitchFamily="34" charset="0"/>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Business in existence 5 years but domain registered 2 months ago</a:t>
            </a:r>
          </a:p>
          <a:p>
            <a:pPr marL="742950" lvl="1" indent="-285750">
              <a:buClr>
                <a:srgbClr val="1DBECE"/>
              </a:buClr>
              <a:buFont typeface="Arial" panose="020B0604020202020204" pitchFamily="34" charset="0"/>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Poor quality content </a:t>
            </a:r>
          </a:p>
          <a:p>
            <a:pPr marL="1200150" lvl="2" indent="-285750">
              <a:buClr>
                <a:srgbClr val="1DBECE"/>
              </a:buClr>
              <a:buFont typeface="Arial" panose="020B0604020202020204" pitchFamily="34" charset="0"/>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Spelling errors</a:t>
            </a:r>
          </a:p>
          <a:p>
            <a:pPr marL="1200150" lvl="2" indent="-285750">
              <a:buClr>
                <a:srgbClr val="1DBECE"/>
              </a:buClr>
              <a:buFont typeface="Arial" panose="020B0604020202020204" pitchFamily="34" charset="0"/>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Broken links </a:t>
            </a:r>
          </a:p>
          <a:p>
            <a:pPr marL="1200150" lvl="2" indent="-285750">
              <a:buClr>
                <a:srgbClr val="1DBECE"/>
              </a:buClr>
              <a:buFont typeface="Arial" panose="020B0604020202020204" pitchFamily="34" charset="0"/>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Generic stock photos </a:t>
            </a:r>
          </a:p>
          <a:p>
            <a:pPr marR="0" lvl="0" algn="l" defTabSz="914400" rtl="0" eaLnBrk="1" fontAlgn="auto" latinLnBrk="0" hangingPunct="1">
              <a:lnSpc>
                <a:spcPct val="100000"/>
              </a:lnSpc>
              <a:spcBef>
                <a:spcPts val="0"/>
              </a:spcBef>
              <a:spcAft>
                <a:spcPts val="0"/>
              </a:spcAft>
              <a:buClrTx/>
              <a:buSzTx/>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79587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C"/>
        </a:solidFill>
        <a:effectLst/>
      </p:bgPr>
    </p:bg>
    <p:spTree>
      <p:nvGrpSpPr>
        <p:cNvPr id="1" name="">
          <a:extLst>
            <a:ext uri="{FF2B5EF4-FFF2-40B4-BE49-F238E27FC236}">
              <a16:creationId xmlns:a16="http://schemas.microsoft.com/office/drawing/2014/main" id="{7348D7A6-546E-D4DC-E13A-E2A0B6A1707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3DD003E-D2EB-A630-CD31-523EB0392FF9}"/>
              </a:ext>
            </a:extLst>
          </p:cNvPr>
          <p:cNvGrpSpPr/>
          <p:nvPr/>
        </p:nvGrpSpPr>
        <p:grpSpPr>
          <a:xfrm>
            <a:off x="0" y="0"/>
            <a:ext cx="651608" cy="651608"/>
            <a:chOff x="0" y="0"/>
            <a:chExt cx="1913890" cy="1913890"/>
          </a:xfrm>
        </p:grpSpPr>
        <p:sp>
          <p:nvSpPr>
            <p:cNvPr id="3" name="Freeform 3">
              <a:extLst>
                <a:ext uri="{FF2B5EF4-FFF2-40B4-BE49-F238E27FC236}">
                  <a16:creationId xmlns:a16="http://schemas.microsoft.com/office/drawing/2014/main" id="{5F6E79FD-8520-85E8-7971-A63C9E31A7B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TextBox 4">
            <a:extLst>
              <a:ext uri="{FF2B5EF4-FFF2-40B4-BE49-F238E27FC236}">
                <a16:creationId xmlns:a16="http://schemas.microsoft.com/office/drawing/2014/main" id="{FBFC79B2-7B34-E4B8-B442-C1527A702354}"/>
              </a:ext>
            </a:extLst>
          </p:cNvPr>
          <p:cNvSpPr txBox="1"/>
          <p:nvPr/>
        </p:nvSpPr>
        <p:spPr>
          <a:xfrm>
            <a:off x="1235524" y="443345"/>
            <a:ext cx="10121324" cy="654025"/>
          </a:xfrm>
          <a:prstGeom prst="rect">
            <a:avLst/>
          </a:prstGeom>
        </p:spPr>
        <p:txBody>
          <a:bodyPr wrap="square" lIns="0" tIns="0" rIns="0" bIns="0" rtlCol="0" anchor="t">
            <a:spAutoFit/>
          </a:bodyPr>
          <a:lstStyle/>
          <a:p>
            <a:pPr marL="0" marR="0" lvl="0" indent="0" algn="l" defTabSz="609630" rtl="0" eaLnBrk="1" fontAlgn="auto" latinLnBrk="0" hangingPunct="1">
              <a:lnSpc>
                <a:spcPts val="5600"/>
              </a:lnSpc>
              <a:spcBef>
                <a:spcPct val="0"/>
              </a:spcBef>
              <a:spcAft>
                <a:spcPts val="0"/>
              </a:spcAft>
              <a:buClrTx/>
              <a:buSzTx/>
              <a:buFontTx/>
              <a:buNone/>
              <a:tabLst/>
              <a:defRPr/>
            </a:pPr>
            <a:r>
              <a:rPr kumimoji="0" lang="en-US" sz="3600" b="1" i="0" u="none" strike="noStrike" kern="1200" cap="none" spc="0" normalizeH="0" baseline="0" noProof="0">
                <a:ln>
                  <a:noFill/>
                </a:ln>
                <a:solidFill>
                  <a:srgbClr val="171616"/>
                </a:solidFill>
                <a:effectLst/>
                <a:uLnTx/>
                <a:uFillTx/>
                <a:latin typeface="Roboto" panose="02000000000000000000" pitchFamily="2" charset="0"/>
                <a:ea typeface="Roboto" panose="02000000000000000000" pitchFamily="2" charset="0"/>
                <a:cs typeface="Open Sans 1 Bold"/>
                <a:sym typeface="Open Sans 1 Bold"/>
              </a:rPr>
              <a:t>BEST PRACTICES</a:t>
            </a:r>
          </a:p>
        </p:txBody>
      </p:sp>
      <p:sp>
        <p:nvSpPr>
          <p:cNvPr id="9" name="Freeform 9">
            <a:extLst>
              <a:ext uri="{FF2B5EF4-FFF2-40B4-BE49-F238E27FC236}">
                <a16:creationId xmlns:a16="http://schemas.microsoft.com/office/drawing/2014/main" id="{933EF011-3E48-DAAE-4646-58E1498D58F9}"/>
              </a:ext>
            </a:extLst>
          </p:cNvPr>
          <p:cNvSpPr/>
          <p:nvPr/>
        </p:nvSpPr>
        <p:spPr>
          <a:xfrm>
            <a:off x="9994422" y="5875037"/>
            <a:ext cx="1930309" cy="796916"/>
          </a:xfrm>
          <a:custGeom>
            <a:avLst/>
            <a:gdLst/>
            <a:ahLst/>
            <a:cxnLst/>
            <a:rect l="l" t="t" r="r" b="b"/>
            <a:pathLst>
              <a:path w="2895463" h="1195374">
                <a:moveTo>
                  <a:pt x="0" y="0"/>
                </a:moveTo>
                <a:lnTo>
                  <a:pt x="2895462" y="0"/>
                </a:lnTo>
                <a:lnTo>
                  <a:pt x="2895462" y="1195374"/>
                </a:lnTo>
                <a:lnTo>
                  <a:pt x="0" y="1195374"/>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9">
            <a:extLst>
              <a:ext uri="{FF2B5EF4-FFF2-40B4-BE49-F238E27FC236}">
                <a16:creationId xmlns:a16="http://schemas.microsoft.com/office/drawing/2014/main" id="{AC8FAF3B-57B6-841C-D0F3-98128027C634}"/>
              </a:ext>
            </a:extLst>
          </p:cNvPr>
          <p:cNvSpPr txBox="1"/>
          <p:nvPr/>
        </p:nvSpPr>
        <p:spPr>
          <a:xfrm>
            <a:off x="231624"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For External Use Only.</a:t>
            </a:r>
          </a:p>
        </p:txBody>
      </p:sp>
      <p:sp>
        <p:nvSpPr>
          <p:cNvPr id="10" name="TextBox 9">
            <a:extLst>
              <a:ext uri="{FF2B5EF4-FFF2-40B4-BE49-F238E27FC236}">
                <a16:creationId xmlns:a16="http://schemas.microsoft.com/office/drawing/2014/main" id="{5802CF59-F122-0FE2-CEEE-AD6ED72B08B8}"/>
              </a:ext>
            </a:extLst>
          </p:cNvPr>
          <p:cNvSpPr txBox="1"/>
          <p:nvPr/>
        </p:nvSpPr>
        <p:spPr>
          <a:xfrm>
            <a:off x="10210801" y="6572893"/>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RISETPO.COM</a:t>
            </a:r>
          </a:p>
        </p:txBody>
      </p:sp>
      <p:sp>
        <p:nvSpPr>
          <p:cNvPr id="6" name="TextBox 5">
            <a:extLst>
              <a:ext uri="{FF2B5EF4-FFF2-40B4-BE49-F238E27FC236}">
                <a16:creationId xmlns:a16="http://schemas.microsoft.com/office/drawing/2014/main" id="{38B1DC8A-BEC4-A798-21CE-00B79C0321C6}"/>
              </a:ext>
            </a:extLst>
          </p:cNvPr>
          <p:cNvSpPr txBox="1"/>
          <p:nvPr/>
        </p:nvSpPr>
        <p:spPr>
          <a:xfrm>
            <a:off x="231625" y="2015331"/>
            <a:ext cx="11079090" cy="1231106"/>
          </a:xfrm>
          <a:prstGeom prst="rect">
            <a:avLst/>
          </a:prstGeom>
          <a:solidFill>
            <a:schemeClr val="accent5">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If you could give one piece of advice to a new underwriter, what would it be?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 name="Title Accent Bar"/>
          <p:cNvSpPr/>
          <p:nvPr/>
        </p:nvSpPr>
        <p:spPr>
          <a:xfrm>
            <a:off x="1235524" y="1140000"/>
            <a:ext cx="2514600" cy="45720"/>
          </a:xfrm>
          <a:prstGeom prst="roundRect">
            <a:avLst>
              <a:gd name="adj" fmla="val 50000"/>
            </a:avLst>
          </a:prstGeom>
          <a:solidFill>
            <a:srgbClr val="1DBECE"/>
          </a:solidFill>
          <a:ln>
            <a:noFill/>
          </a:ln>
        </p:spPr>
        <p:txBody>
          <a:bodyPr/>
          <a:lstStyle/>
          <a:p>
            <a:endParaRPr lang="en-US"/>
          </a:p>
        </p:txBody>
      </p:sp>
      <p:sp>
        <p:nvSpPr>
          <p:cNvPr id="5" name="TextBox 4">
            <a:extLst>
              <a:ext uri="{FF2B5EF4-FFF2-40B4-BE49-F238E27FC236}">
                <a16:creationId xmlns:a16="http://schemas.microsoft.com/office/drawing/2014/main" id="{56E5683F-35F7-6D9C-BB65-4DE42FF4A2D8}"/>
              </a:ext>
            </a:extLst>
          </p:cNvPr>
          <p:cNvSpPr txBox="1"/>
          <p:nvPr/>
        </p:nvSpPr>
        <p:spPr>
          <a:xfrm>
            <a:off x="1481328" y="3891081"/>
            <a:ext cx="9107424" cy="175432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Follow the money</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Trust but verify</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Never assume</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Document your thought process</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Ask questions early </a:t>
            </a:r>
          </a:p>
          <a:p>
            <a:pPr marL="285750" marR="0" lvl="0" indent="-285750" algn="l" defTabSz="914400" rtl="0" eaLnBrk="1" fontAlgn="auto" latinLnBrk="0" hangingPunct="1">
              <a:lnSpc>
                <a:spcPct val="100000"/>
              </a:lnSpc>
              <a:spcBef>
                <a:spcPts val="0"/>
              </a:spcBef>
              <a:spcAft>
                <a:spcPts val="0"/>
              </a:spcAft>
              <a:buClr>
                <a:srgbClr val="1DBECE"/>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Review every page</a:t>
            </a:r>
          </a:p>
        </p:txBody>
      </p:sp>
    </p:spTree>
    <p:extLst>
      <p:ext uri="{BB962C8B-B14F-4D97-AF65-F5344CB8AC3E}">
        <p14:creationId xmlns:p14="http://schemas.microsoft.com/office/powerpoint/2010/main" val="901535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C"/>
        </a:solidFill>
        <a:effectLst/>
      </p:bgPr>
    </p:bg>
    <p:spTree>
      <p:nvGrpSpPr>
        <p:cNvPr id="1" name="">
          <a:extLst>
            <a:ext uri="{FF2B5EF4-FFF2-40B4-BE49-F238E27FC236}">
              <a16:creationId xmlns:a16="http://schemas.microsoft.com/office/drawing/2014/main" id="{9466EFAE-99D4-25D4-F8AE-BD01E7E3DE1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657608F-3D9D-18B8-EAAD-58FCE6A9D57E}"/>
              </a:ext>
            </a:extLst>
          </p:cNvPr>
          <p:cNvGrpSpPr/>
          <p:nvPr/>
        </p:nvGrpSpPr>
        <p:grpSpPr>
          <a:xfrm>
            <a:off x="0" y="0"/>
            <a:ext cx="651608" cy="651608"/>
            <a:chOff x="0" y="0"/>
            <a:chExt cx="1913890" cy="1913890"/>
          </a:xfrm>
        </p:grpSpPr>
        <p:sp>
          <p:nvSpPr>
            <p:cNvPr id="3" name="Freeform 3">
              <a:extLst>
                <a:ext uri="{FF2B5EF4-FFF2-40B4-BE49-F238E27FC236}">
                  <a16:creationId xmlns:a16="http://schemas.microsoft.com/office/drawing/2014/main" id="{12868C60-9B15-9A60-7B99-06BD1C80BA8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9" name="Freeform 9">
            <a:extLst>
              <a:ext uri="{FF2B5EF4-FFF2-40B4-BE49-F238E27FC236}">
                <a16:creationId xmlns:a16="http://schemas.microsoft.com/office/drawing/2014/main" id="{0A2DF225-A446-970A-F2D0-59B7C016B92D}"/>
              </a:ext>
            </a:extLst>
          </p:cNvPr>
          <p:cNvSpPr/>
          <p:nvPr/>
        </p:nvSpPr>
        <p:spPr>
          <a:xfrm>
            <a:off x="9994422" y="5875037"/>
            <a:ext cx="1930309" cy="796916"/>
          </a:xfrm>
          <a:custGeom>
            <a:avLst/>
            <a:gdLst/>
            <a:ahLst/>
            <a:cxnLst/>
            <a:rect l="l" t="t" r="r" b="b"/>
            <a:pathLst>
              <a:path w="2895463" h="1195374">
                <a:moveTo>
                  <a:pt x="0" y="0"/>
                </a:moveTo>
                <a:lnTo>
                  <a:pt x="2895462" y="0"/>
                </a:lnTo>
                <a:lnTo>
                  <a:pt x="2895462" y="1195374"/>
                </a:lnTo>
                <a:lnTo>
                  <a:pt x="0" y="1195374"/>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9">
            <a:extLst>
              <a:ext uri="{FF2B5EF4-FFF2-40B4-BE49-F238E27FC236}">
                <a16:creationId xmlns:a16="http://schemas.microsoft.com/office/drawing/2014/main" id="{2F52C051-A4EB-0650-45D5-E1605963735D}"/>
              </a:ext>
            </a:extLst>
          </p:cNvPr>
          <p:cNvSpPr txBox="1"/>
          <p:nvPr/>
        </p:nvSpPr>
        <p:spPr>
          <a:xfrm>
            <a:off x="231624"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For External Use Only.</a:t>
            </a:r>
          </a:p>
        </p:txBody>
      </p:sp>
      <p:sp>
        <p:nvSpPr>
          <p:cNvPr id="10" name="TextBox 9">
            <a:extLst>
              <a:ext uri="{FF2B5EF4-FFF2-40B4-BE49-F238E27FC236}">
                <a16:creationId xmlns:a16="http://schemas.microsoft.com/office/drawing/2014/main" id="{CEEF5AC8-B796-EDF5-3751-0910423ED927}"/>
              </a:ext>
            </a:extLst>
          </p:cNvPr>
          <p:cNvSpPr txBox="1"/>
          <p:nvPr/>
        </p:nvSpPr>
        <p:spPr>
          <a:xfrm>
            <a:off x="10210801" y="6572893"/>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RISETPO.COM</a:t>
            </a:r>
          </a:p>
        </p:txBody>
      </p:sp>
      <p:sp>
        <p:nvSpPr>
          <p:cNvPr id="6" name="TextBox 4">
            <a:extLst>
              <a:ext uri="{FF2B5EF4-FFF2-40B4-BE49-F238E27FC236}">
                <a16:creationId xmlns:a16="http://schemas.microsoft.com/office/drawing/2014/main" id="{DCE8D4AD-A40B-1D97-0551-2EA7BBC52F4D}"/>
              </a:ext>
            </a:extLst>
          </p:cNvPr>
          <p:cNvSpPr txBox="1"/>
          <p:nvPr/>
        </p:nvSpPr>
        <p:spPr>
          <a:xfrm>
            <a:off x="1235524" y="443345"/>
            <a:ext cx="10121324" cy="654025"/>
          </a:xfrm>
          <a:prstGeom prst="rect">
            <a:avLst/>
          </a:prstGeom>
        </p:spPr>
        <p:txBody>
          <a:bodyPr wrap="square" lIns="0" tIns="0" rIns="0" bIns="0" rtlCol="0" anchor="t">
            <a:spAutoFit/>
          </a:bodyPr>
          <a:lstStyle/>
          <a:p>
            <a:pPr marL="0" marR="0" lvl="0" indent="0" algn="l" defTabSz="609630" rtl="0" eaLnBrk="1" fontAlgn="auto" latinLnBrk="0" hangingPunct="1">
              <a:lnSpc>
                <a:spcPts val="56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171616"/>
                </a:solidFill>
                <a:effectLst/>
                <a:uLnTx/>
                <a:uFillTx/>
                <a:latin typeface="Roboto" panose="02000000000000000000" pitchFamily="2" charset="0"/>
                <a:ea typeface="Roboto" panose="02000000000000000000" pitchFamily="2" charset="0"/>
                <a:cs typeface="Open Sans 1 Bold"/>
                <a:sym typeface="Open Sans 1 Bold"/>
              </a:rPr>
              <a:t>LIGHTNING ROUND Q&amp;A… </a:t>
            </a:r>
          </a:p>
        </p:txBody>
      </p:sp>
      <p:pic>
        <p:nvPicPr>
          <p:cNvPr id="4" name="Picture 3" descr="Mad Money On CNBC on X: &quot;.@jimcramer rings the lightning round bell, which  means he's giving his answers to callers' stock questions at rapid speed.  On Monday, he told one caller he">
            <a:extLst>
              <a:ext uri="{FF2B5EF4-FFF2-40B4-BE49-F238E27FC236}">
                <a16:creationId xmlns:a16="http://schemas.microsoft.com/office/drawing/2014/main" id="{5161F339-F845-97AA-AA3E-62D068E8F56E}"/>
              </a:ext>
            </a:extLst>
          </p:cNvPr>
          <p:cNvPicPr>
            <a:picLocks noChangeAspect="1"/>
          </p:cNvPicPr>
          <p:nvPr/>
        </p:nvPicPr>
        <p:blipFill>
          <a:blip r:embed="rId4"/>
          <a:stretch>
            <a:fillRect/>
          </a:stretch>
        </p:blipFill>
        <p:spPr>
          <a:xfrm>
            <a:off x="3099816" y="1800850"/>
            <a:ext cx="5992368" cy="3370707"/>
          </a:xfrm>
          <a:prstGeom prst="rect">
            <a:avLst/>
          </a:prstGeom>
        </p:spPr>
      </p:pic>
    </p:spTree>
    <p:extLst>
      <p:ext uri="{BB962C8B-B14F-4D97-AF65-F5344CB8AC3E}">
        <p14:creationId xmlns:p14="http://schemas.microsoft.com/office/powerpoint/2010/main" val="18100696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C"/>
        </a:solidFill>
        <a:effectLst/>
      </p:bgPr>
    </p:bg>
    <p:spTree>
      <p:nvGrpSpPr>
        <p:cNvPr id="1" name="">
          <a:extLst>
            <a:ext uri="{FF2B5EF4-FFF2-40B4-BE49-F238E27FC236}">
              <a16:creationId xmlns:a16="http://schemas.microsoft.com/office/drawing/2014/main" id="{FF8B5B05-C560-8995-E1BA-906660397D0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3A826C7-B405-639A-2FC7-D0C12EF09D33}"/>
              </a:ext>
            </a:extLst>
          </p:cNvPr>
          <p:cNvGrpSpPr/>
          <p:nvPr/>
        </p:nvGrpSpPr>
        <p:grpSpPr>
          <a:xfrm>
            <a:off x="0" y="0"/>
            <a:ext cx="651608" cy="651608"/>
            <a:chOff x="0" y="0"/>
            <a:chExt cx="1913890" cy="1913890"/>
          </a:xfrm>
        </p:grpSpPr>
        <p:sp>
          <p:nvSpPr>
            <p:cNvPr id="3" name="Freeform 3">
              <a:extLst>
                <a:ext uri="{FF2B5EF4-FFF2-40B4-BE49-F238E27FC236}">
                  <a16:creationId xmlns:a16="http://schemas.microsoft.com/office/drawing/2014/main" id="{53A84CF2-EFFB-9FE2-D3AD-F2BED03902D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TextBox 4">
            <a:extLst>
              <a:ext uri="{FF2B5EF4-FFF2-40B4-BE49-F238E27FC236}">
                <a16:creationId xmlns:a16="http://schemas.microsoft.com/office/drawing/2014/main" id="{5F296CC7-D518-73F1-078C-063340CD7AC1}"/>
              </a:ext>
            </a:extLst>
          </p:cNvPr>
          <p:cNvSpPr txBox="1"/>
          <p:nvPr/>
        </p:nvSpPr>
        <p:spPr>
          <a:xfrm>
            <a:off x="1235524" y="443345"/>
            <a:ext cx="10121324" cy="666849"/>
          </a:xfrm>
          <a:prstGeom prst="rect">
            <a:avLst/>
          </a:prstGeom>
        </p:spPr>
        <p:txBody>
          <a:bodyPr wrap="square" lIns="0" tIns="0" rIns="0" bIns="0" rtlCol="0" anchor="t">
            <a:spAutoFit/>
          </a:bodyPr>
          <a:lstStyle/>
          <a:p>
            <a:pPr marL="0" marR="0" lvl="0" indent="0" algn="l" defTabSz="609630" rtl="0" eaLnBrk="1" fontAlgn="auto" latinLnBrk="0" hangingPunct="1">
              <a:lnSpc>
                <a:spcPts val="56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171616"/>
                </a:solidFill>
                <a:effectLst/>
                <a:uLnTx/>
                <a:uFillTx/>
                <a:latin typeface="Roboto" panose="02000000000000000000" pitchFamily="2" charset="0"/>
                <a:ea typeface="Roboto" panose="02000000000000000000" pitchFamily="2" charset="0"/>
                <a:cs typeface="Open Sans 1 Bold"/>
                <a:sym typeface="Open Sans 1 Bold"/>
              </a:rPr>
              <a:t>CLOSING</a:t>
            </a:r>
          </a:p>
        </p:txBody>
      </p:sp>
      <p:sp>
        <p:nvSpPr>
          <p:cNvPr id="9" name="Freeform 9">
            <a:extLst>
              <a:ext uri="{FF2B5EF4-FFF2-40B4-BE49-F238E27FC236}">
                <a16:creationId xmlns:a16="http://schemas.microsoft.com/office/drawing/2014/main" id="{6EF02525-A9D9-06AE-EFEC-99D006E245ED}"/>
              </a:ext>
            </a:extLst>
          </p:cNvPr>
          <p:cNvSpPr/>
          <p:nvPr/>
        </p:nvSpPr>
        <p:spPr>
          <a:xfrm>
            <a:off x="9994422" y="5875037"/>
            <a:ext cx="1930309" cy="796916"/>
          </a:xfrm>
          <a:custGeom>
            <a:avLst/>
            <a:gdLst/>
            <a:ahLst/>
            <a:cxnLst/>
            <a:rect l="l" t="t" r="r" b="b"/>
            <a:pathLst>
              <a:path w="2895463" h="1195374">
                <a:moveTo>
                  <a:pt x="0" y="0"/>
                </a:moveTo>
                <a:lnTo>
                  <a:pt x="2895462" y="0"/>
                </a:lnTo>
                <a:lnTo>
                  <a:pt x="2895462" y="1195374"/>
                </a:lnTo>
                <a:lnTo>
                  <a:pt x="0" y="1195374"/>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9">
            <a:extLst>
              <a:ext uri="{FF2B5EF4-FFF2-40B4-BE49-F238E27FC236}">
                <a16:creationId xmlns:a16="http://schemas.microsoft.com/office/drawing/2014/main" id="{5E385862-BEE8-9FF7-86AC-651C0B056D76}"/>
              </a:ext>
            </a:extLst>
          </p:cNvPr>
          <p:cNvSpPr txBox="1"/>
          <p:nvPr/>
        </p:nvSpPr>
        <p:spPr>
          <a:xfrm>
            <a:off x="231624"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For External Use Only.</a:t>
            </a:r>
          </a:p>
        </p:txBody>
      </p:sp>
      <p:sp>
        <p:nvSpPr>
          <p:cNvPr id="10" name="TextBox 9">
            <a:extLst>
              <a:ext uri="{FF2B5EF4-FFF2-40B4-BE49-F238E27FC236}">
                <a16:creationId xmlns:a16="http://schemas.microsoft.com/office/drawing/2014/main" id="{345D2AD7-0AF0-DBB4-EDE6-644CD52DC86E}"/>
              </a:ext>
            </a:extLst>
          </p:cNvPr>
          <p:cNvSpPr txBox="1"/>
          <p:nvPr/>
        </p:nvSpPr>
        <p:spPr>
          <a:xfrm>
            <a:off x="10210801" y="6572893"/>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RISETPO.COM</a:t>
            </a:r>
          </a:p>
        </p:txBody>
      </p:sp>
      <p:sp>
        <p:nvSpPr>
          <p:cNvPr id="5" name="TextBox 4">
            <a:extLst>
              <a:ext uri="{FF2B5EF4-FFF2-40B4-BE49-F238E27FC236}">
                <a16:creationId xmlns:a16="http://schemas.microsoft.com/office/drawing/2014/main" id="{FBA37587-C658-FB1E-3BD7-F2FDAB687E3B}"/>
              </a:ext>
            </a:extLst>
          </p:cNvPr>
          <p:cNvSpPr txBox="1"/>
          <p:nvPr/>
        </p:nvSpPr>
        <p:spPr>
          <a:xfrm>
            <a:off x="661084" y="2135220"/>
            <a:ext cx="10869832" cy="954107"/>
          </a:xfrm>
          <a:prstGeom prst="rect">
            <a:avLst/>
          </a:prstGeom>
          <a:solidFill>
            <a:schemeClr val="accent5">
              <a:lumMod val="40000"/>
              <a:lumOff val="60000"/>
            </a:schemeClr>
          </a:solidFill>
        </p:spPr>
        <p:txBody>
          <a:bodyPr wrap="square" rtlCol="0">
            <a:spAutoFit/>
          </a:bodyPr>
          <a:lstStyle/>
          <a:p>
            <a:pPr algn="ctr"/>
            <a:r>
              <a:rPr lang="en-US" sz="2800" b="1" i="1">
                <a:latin typeface="Open Sans" panose="020B0606030504020204" pitchFamily="34" charset="0"/>
                <a:ea typeface="Open Sans" panose="020B0606030504020204" pitchFamily="34" charset="0"/>
                <a:cs typeface="Open Sans" panose="020B0606030504020204" pitchFamily="34" charset="0"/>
              </a:rPr>
              <a:t>What is one takeaway you will apply to your next bank statement loan?</a:t>
            </a:r>
            <a:endParaRPr lang="en-US" sz="2800" b="1" i="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00545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C"/>
        </a:solidFill>
        <a:effectLst/>
      </p:bgPr>
    </p:bg>
    <p:spTree>
      <p:nvGrpSpPr>
        <p:cNvPr id="1" name="">
          <a:extLst>
            <a:ext uri="{FF2B5EF4-FFF2-40B4-BE49-F238E27FC236}">
              <a16:creationId xmlns:a16="http://schemas.microsoft.com/office/drawing/2014/main" id="{184BAB5E-5BE7-2849-D790-496ACEDF155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7691AC6-B19E-6CAC-56AC-4ECDF9A413C3}"/>
              </a:ext>
            </a:extLst>
          </p:cNvPr>
          <p:cNvGrpSpPr/>
          <p:nvPr/>
        </p:nvGrpSpPr>
        <p:grpSpPr>
          <a:xfrm>
            <a:off x="0" y="0"/>
            <a:ext cx="651608" cy="651608"/>
            <a:chOff x="0" y="0"/>
            <a:chExt cx="1913890" cy="1913890"/>
          </a:xfrm>
        </p:grpSpPr>
        <p:sp>
          <p:nvSpPr>
            <p:cNvPr id="3" name="Freeform 3">
              <a:extLst>
                <a:ext uri="{FF2B5EF4-FFF2-40B4-BE49-F238E27FC236}">
                  <a16:creationId xmlns:a16="http://schemas.microsoft.com/office/drawing/2014/main" id="{3B6B53B9-90DA-E8CA-B449-18BC1B7BE12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TextBox 4">
            <a:extLst>
              <a:ext uri="{FF2B5EF4-FFF2-40B4-BE49-F238E27FC236}">
                <a16:creationId xmlns:a16="http://schemas.microsoft.com/office/drawing/2014/main" id="{4474422E-9C0B-4FCD-8390-411970DBF886}"/>
              </a:ext>
            </a:extLst>
          </p:cNvPr>
          <p:cNvSpPr txBox="1"/>
          <p:nvPr/>
        </p:nvSpPr>
        <p:spPr>
          <a:xfrm>
            <a:off x="1235524" y="443345"/>
            <a:ext cx="7146476" cy="666849"/>
          </a:xfrm>
          <a:prstGeom prst="rect">
            <a:avLst/>
          </a:prstGeom>
        </p:spPr>
        <p:txBody>
          <a:bodyPr wrap="square" lIns="0" tIns="0" rIns="0" bIns="0" rtlCol="0" anchor="t">
            <a:spAutoFit/>
          </a:bodyPr>
          <a:lstStyle/>
          <a:p>
            <a:pPr marL="0" marR="0" lvl="0" indent="0" algn="l" defTabSz="609630" rtl="0" eaLnBrk="1" fontAlgn="auto" latinLnBrk="0" hangingPunct="1">
              <a:lnSpc>
                <a:spcPts val="5600"/>
              </a:lnSpc>
              <a:spcBef>
                <a:spcPct val="0"/>
              </a:spcBef>
              <a:spcAft>
                <a:spcPts val="0"/>
              </a:spcAft>
              <a:buClrTx/>
              <a:buSzTx/>
              <a:buFontTx/>
              <a:buNone/>
              <a:tabLst/>
              <a:defRPr/>
            </a:pPr>
            <a:r>
              <a:rPr kumimoji="0" lang="en-US" sz="4000" b="1" i="0" u="none" strike="noStrike" kern="1200" cap="none" spc="0" normalizeH="0" baseline="0" noProof="0">
                <a:ln>
                  <a:noFill/>
                </a:ln>
                <a:solidFill>
                  <a:srgbClr val="171616"/>
                </a:solidFill>
                <a:effectLst/>
                <a:uLnTx/>
                <a:uFillTx/>
                <a:latin typeface="Roboto" panose="02000000000000000000" pitchFamily="2" charset="0"/>
                <a:ea typeface="Roboto" panose="02000000000000000000" pitchFamily="2" charset="0"/>
                <a:cs typeface="Open Sans 1 Bold"/>
                <a:sym typeface="Open Sans 1 Bold"/>
              </a:rPr>
              <a:t>MARKETING AVAILABLE</a:t>
            </a:r>
          </a:p>
        </p:txBody>
      </p:sp>
      <p:sp>
        <p:nvSpPr>
          <p:cNvPr id="9" name="Freeform 9">
            <a:extLst>
              <a:ext uri="{FF2B5EF4-FFF2-40B4-BE49-F238E27FC236}">
                <a16:creationId xmlns:a16="http://schemas.microsoft.com/office/drawing/2014/main" id="{C8BDC1BC-EA51-A2C1-FE15-5DF0C7AFFB3A}"/>
              </a:ext>
            </a:extLst>
          </p:cNvPr>
          <p:cNvSpPr/>
          <p:nvPr/>
        </p:nvSpPr>
        <p:spPr>
          <a:xfrm>
            <a:off x="9994422" y="5875037"/>
            <a:ext cx="1930309" cy="796916"/>
          </a:xfrm>
          <a:custGeom>
            <a:avLst/>
            <a:gdLst/>
            <a:ahLst/>
            <a:cxnLst/>
            <a:rect l="l" t="t" r="r" b="b"/>
            <a:pathLst>
              <a:path w="2895463" h="1195374">
                <a:moveTo>
                  <a:pt x="0" y="0"/>
                </a:moveTo>
                <a:lnTo>
                  <a:pt x="2895462" y="0"/>
                </a:lnTo>
                <a:lnTo>
                  <a:pt x="2895462" y="1195374"/>
                </a:lnTo>
                <a:lnTo>
                  <a:pt x="0" y="1195374"/>
                </a:lnTo>
                <a:lnTo>
                  <a:pt x="0" y="0"/>
                </a:lnTo>
                <a:close/>
              </a:path>
            </a:pathLst>
          </a:custGeom>
          <a:blipFill>
            <a:blip r:embed="rId2"/>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9">
            <a:extLst>
              <a:ext uri="{FF2B5EF4-FFF2-40B4-BE49-F238E27FC236}">
                <a16:creationId xmlns:a16="http://schemas.microsoft.com/office/drawing/2014/main" id="{E56108E7-CCF3-4AAA-6979-B922F7E2B37F}"/>
              </a:ext>
            </a:extLst>
          </p:cNvPr>
          <p:cNvSpPr txBox="1"/>
          <p:nvPr/>
        </p:nvSpPr>
        <p:spPr>
          <a:xfrm>
            <a:off x="231624"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For External Use Only.</a:t>
            </a:r>
          </a:p>
        </p:txBody>
      </p:sp>
      <p:sp>
        <p:nvSpPr>
          <p:cNvPr id="10" name="TextBox 9">
            <a:extLst>
              <a:ext uri="{FF2B5EF4-FFF2-40B4-BE49-F238E27FC236}">
                <a16:creationId xmlns:a16="http://schemas.microsoft.com/office/drawing/2014/main" id="{4C76EB73-D39E-13C9-D065-23DD635963EC}"/>
              </a:ext>
            </a:extLst>
          </p:cNvPr>
          <p:cNvSpPr txBox="1"/>
          <p:nvPr/>
        </p:nvSpPr>
        <p:spPr>
          <a:xfrm>
            <a:off x="10210801" y="6572893"/>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RISETPO.COM</a:t>
            </a:r>
          </a:p>
        </p:txBody>
      </p:sp>
      <p:pic>
        <p:nvPicPr>
          <p:cNvPr id="7" name="Picture 6">
            <a:extLst>
              <a:ext uri="{FF2B5EF4-FFF2-40B4-BE49-F238E27FC236}">
                <a16:creationId xmlns:a16="http://schemas.microsoft.com/office/drawing/2014/main" id="{A8EDD0F5-573F-BCEF-D1BB-81A1FB9BEC30}"/>
              </a:ext>
            </a:extLst>
          </p:cNvPr>
          <p:cNvPicPr>
            <a:picLocks noChangeAspect="1"/>
          </p:cNvPicPr>
          <p:nvPr/>
        </p:nvPicPr>
        <p:blipFill>
          <a:blip r:embed="rId3"/>
          <a:stretch>
            <a:fillRect/>
          </a:stretch>
        </p:blipFill>
        <p:spPr>
          <a:xfrm>
            <a:off x="417577" y="1161803"/>
            <a:ext cx="9793224" cy="4859703"/>
          </a:xfrm>
          <a:prstGeom prst="rect">
            <a:avLst/>
          </a:prstGeom>
          <a:ln w="28575">
            <a:solidFill>
              <a:schemeClr val="tx1"/>
            </a:solidFill>
          </a:ln>
        </p:spPr>
      </p:pic>
      <p:pic>
        <p:nvPicPr>
          <p:cNvPr id="5" name="Picture 4">
            <a:extLst>
              <a:ext uri="{FF2B5EF4-FFF2-40B4-BE49-F238E27FC236}">
                <a16:creationId xmlns:a16="http://schemas.microsoft.com/office/drawing/2014/main" id="{F0E2FC3A-BB4A-6914-E8EE-B4C5ADA2CAAF}"/>
              </a:ext>
            </a:extLst>
          </p:cNvPr>
          <p:cNvPicPr>
            <a:picLocks noChangeAspect="1"/>
          </p:cNvPicPr>
          <p:nvPr/>
        </p:nvPicPr>
        <p:blipFill>
          <a:blip r:embed="rId4"/>
          <a:stretch>
            <a:fillRect/>
          </a:stretch>
        </p:blipFill>
        <p:spPr>
          <a:xfrm>
            <a:off x="6687813" y="1039161"/>
            <a:ext cx="5236918" cy="4779678"/>
          </a:xfrm>
          <a:prstGeom prst="rect">
            <a:avLst/>
          </a:prstGeom>
        </p:spPr>
      </p:pic>
    </p:spTree>
    <p:extLst>
      <p:ext uri="{BB962C8B-B14F-4D97-AF65-F5344CB8AC3E}">
        <p14:creationId xmlns:p14="http://schemas.microsoft.com/office/powerpoint/2010/main" val="1571499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C"/>
        </a:solidFill>
        <a:effectLst/>
      </p:bgPr>
    </p:bg>
    <p:spTree>
      <p:nvGrpSpPr>
        <p:cNvPr id="1" name="">
          <a:extLst>
            <a:ext uri="{FF2B5EF4-FFF2-40B4-BE49-F238E27FC236}">
              <a16:creationId xmlns:a16="http://schemas.microsoft.com/office/drawing/2014/main" id="{76D2885D-012C-9D96-B02B-5D2460B64FB0}"/>
            </a:ext>
          </a:extLst>
        </p:cNvPr>
        <p:cNvGrpSpPr/>
        <p:nvPr/>
      </p:nvGrpSpPr>
      <p:grpSpPr>
        <a:xfrm>
          <a:off x="0" y="0"/>
          <a:ext cx="0" cy="0"/>
          <a:chOff x="0" y="0"/>
          <a:chExt cx="0" cy="0"/>
        </a:xfrm>
      </p:grpSpPr>
      <p:pic>
        <p:nvPicPr>
          <p:cNvPr id="14" name="Picture 13" descr="A close up of grass&#10;&#10;AI-generated content may be incorrect.">
            <a:extLst>
              <a:ext uri="{FF2B5EF4-FFF2-40B4-BE49-F238E27FC236}">
                <a16:creationId xmlns:a16="http://schemas.microsoft.com/office/drawing/2014/main" id="{CD3F4523-80FE-E959-D461-7AA558B05456}"/>
              </a:ext>
            </a:extLst>
          </p:cNvPr>
          <p:cNvPicPr>
            <a:picLocks noChangeAspect="1"/>
          </p:cNvPicPr>
          <p:nvPr/>
        </p:nvPicPr>
        <p:blipFill>
          <a:blip r:embed="rId2"/>
          <a:stretch>
            <a:fillRect/>
          </a:stretch>
        </p:blipFill>
        <p:spPr>
          <a:xfrm>
            <a:off x="0" y="0"/>
            <a:ext cx="12192000" cy="6858000"/>
          </a:xfrm>
          <a:prstGeom prst="rect">
            <a:avLst/>
          </a:prstGeom>
        </p:spPr>
      </p:pic>
      <p:grpSp>
        <p:nvGrpSpPr>
          <p:cNvPr id="2" name="Group 2">
            <a:extLst>
              <a:ext uri="{FF2B5EF4-FFF2-40B4-BE49-F238E27FC236}">
                <a16:creationId xmlns:a16="http://schemas.microsoft.com/office/drawing/2014/main" id="{88DDA423-61C3-3A99-087F-DEA6139EBC10}"/>
              </a:ext>
            </a:extLst>
          </p:cNvPr>
          <p:cNvGrpSpPr/>
          <p:nvPr/>
        </p:nvGrpSpPr>
        <p:grpSpPr>
          <a:xfrm>
            <a:off x="0" y="0"/>
            <a:ext cx="651608" cy="651608"/>
            <a:chOff x="0" y="0"/>
            <a:chExt cx="1913890" cy="1913890"/>
          </a:xfrm>
        </p:grpSpPr>
        <p:sp>
          <p:nvSpPr>
            <p:cNvPr id="3" name="Freeform 3">
              <a:extLst>
                <a:ext uri="{FF2B5EF4-FFF2-40B4-BE49-F238E27FC236}">
                  <a16:creationId xmlns:a16="http://schemas.microsoft.com/office/drawing/2014/main" id="{70C3DD6F-5CB2-C467-36BD-B217A50AE9D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a:extLst>
              <a:ext uri="{FF2B5EF4-FFF2-40B4-BE49-F238E27FC236}">
                <a16:creationId xmlns:a16="http://schemas.microsoft.com/office/drawing/2014/main" id="{757A573A-98B5-3B44-9B5A-B9715F2AA71A}"/>
              </a:ext>
            </a:extLst>
          </p:cNvPr>
          <p:cNvSpPr txBox="1"/>
          <p:nvPr/>
        </p:nvSpPr>
        <p:spPr>
          <a:xfrm>
            <a:off x="2678053" y="3073932"/>
            <a:ext cx="6843985" cy="689291"/>
          </a:xfrm>
          <a:prstGeom prst="rect">
            <a:avLst/>
          </a:prstGeom>
        </p:spPr>
        <p:txBody>
          <a:bodyPr lIns="0" tIns="0" rIns="0" bIns="0" rtlCol="0" anchor="t">
            <a:spAutoFit/>
          </a:bodyPr>
          <a:lstStyle/>
          <a:p>
            <a:pPr marL="0" marR="0" lvl="0" indent="0" algn="ctr" defTabSz="609630" rtl="0" eaLnBrk="1" fontAlgn="auto" latinLnBrk="0" hangingPunct="1">
              <a:lnSpc>
                <a:spcPts val="5759"/>
              </a:lnSpc>
              <a:spcBef>
                <a:spcPct val="0"/>
              </a:spcBef>
              <a:spcAft>
                <a:spcPts val="0"/>
              </a:spcAft>
              <a:buClrTx/>
              <a:buSzTx/>
              <a:buFontTx/>
              <a:buNone/>
              <a:tabLst/>
              <a:defRPr/>
            </a:pPr>
            <a:r>
              <a:rPr kumimoji="0" lang="en-US" sz="4100" b="1"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Open Sans 1 Bold"/>
                <a:sym typeface="Open Sans 1 Bold"/>
              </a:rPr>
              <a:t>QUESTIONS</a:t>
            </a:r>
            <a:endParaRPr kumimoji="0" lang="en-US" sz="4100" b="1"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Open Sans 1 Bold"/>
            </a:endParaRPr>
          </a:p>
        </p:txBody>
      </p:sp>
      <p:sp>
        <p:nvSpPr>
          <p:cNvPr id="7" name="TextBox 9">
            <a:extLst>
              <a:ext uri="{FF2B5EF4-FFF2-40B4-BE49-F238E27FC236}">
                <a16:creationId xmlns:a16="http://schemas.microsoft.com/office/drawing/2014/main" id="{23A93BC3-0CAB-DA0B-31B2-77FFED16FCCE}"/>
              </a:ext>
            </a:extLst>
          </p:cNvPr>
          <p:cNvSpPr txBox="1"/>
          <p:nvPr/>
        </p:nvSpPr>
        <p:spPr>
          <a:xfrm>
            <a:off x="231624"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For External Use Only.</a:t>
            </a:r>
          </a:p>
        </p:txBody>
      </p:sp>
      <p:sp>
        <p:nvSpPr>
          <p:cNvPr id="6" name="TextBox 9">
            <a:extLst>
              <a:ext uri="{FF2B5EF4-FFF2-40B4-BE49-F238E27FC236}">
                <a16:creationId xmlns:a16="http://schemas.microsoft.com/office/drawing/2014/main" id="{1D47D729-E5CC-EB55-C0F0-D230D5997F0E}"/>
              </a:ext>
            </a:extLst>
          </p:cNvPr>
          <p:cNvSpPr txBox="1"/>
          <p:nvPr/>
        </p:nvSpPr>
        <p:spPr>
          <a:xfrm>
            <a:off x="10153633"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a:ln>
                  <a:noFill/>
                </a:ln>
                <a:solidFill>
                  <a:srgbClr val="171616"/>
                </a:solidFill>
                <a:effectLst/>
                <a:uLnTx/>
                <a:uFillTx/>
                <a:latin typeface="Open Sans 1"/>
                <a:ea typeface="Open Sans 1"/>
                <a:cs typeface="Open Sans 1"/>
                <a:sym typeface="Open Sans 1"/>
              </a:rPr>
              <a:t>RISETPO.COM</a:t>
            </a:r>
          </a:p>
        </p:txBody>
      </p:sp>
      <p:sp>
        <p:nvSpPr>
          <p:cNvPr id="13" name="TextBox 4">
            <a:extLst>
              <a:ext uri="{FF2B5EF4-FFF2-40B4-BE49-F238E27FC236}">
                <a16:creationId xmlns:a16="http://schemas.microsoft.com/office/drawing/2014/main" id="{B54AEBA9-FCB4-B22F-48CF-24EB3009F0EB}"/>
              </a:ext>
            </a:extLst>
          </p:cNvPr>
          <p:cNvSpPr txBox="1"/>
          <p:nvPr/>
        </p:nvSpPr>
        <p:spPr>
          <a:xfrm>
            <a:off x="10735652" y="475501"/>
            <a:ext cx="770549" cy="174407"/>
          </a:xfrm>
          <a:prstGeom prst="rect">
            <a:avLst/>
          </a:prstGeom>
        </p:spPr>
        <p:txBody>
          <a:bodyPr lIns="0" tIns="0" rIns="0" bIns="0" rtlCol="0" anchor="t">
            <a:spAutoFit/>
          </a:bodyPr>
          <a:lstStyle/>
          <a:p>
            <a:pPr marL="0" marR="0" lvl="0" indent="0" algn="r" defTabSz="609630" rtl="0" eaLnBrk="1" fontAlgn="auto" latinLnBrk="0" hangingPunct="1">
              <a:lnSpc>
                <a:spcPts val="1493"/>
              </a:lnSpc>
              <a:spcBef>
                <a:spcPct val="0"/>
              </a:spcBef>
              <a:spcAft>
                <a:spcPts val="0"/>
              </a:spcAft>
              <a:buClrTx/>
              <a:buSzTx/>
              <a:buFontTx/>
              <a:buNone/>
              <a:tabLst/>
              <a:defRPr/>
            </a:pPr>
            <a:r>
              <a:rPr kumimoji="0" lang="en-US" sz="1033" b="0" i="0" u="none" strike="noStrike" kern="1200" cap="none" spc="0" normalizeH="0" baseline="0" noProof="0">
                <a:ln>
                  <a:noFill/>
                </a:ln>
                <a:solidFill>
                  <a:srgbClr val="171616"/>
                </a:solidFill>
                <a:effectLst/>
                <a:uLnTx/>
                <a:uFillTx/>
                <a:latin typeface="Open Sans 2"/>
                <a:ea typeface="Open Sans 2"/>
                <a:cs typeface="Open Sans 2"/>
                <a:sym typeface="Open Sans 2"/>
              </a:rPr>
              <a:t>Page 15</a:t>
            </a:r>
            <a:endParaRPr kumimoji="0" lang="en-US" sz="1066" b="0" i="0" u="none" strike="noStrike" kern="1200" cap="none" spc="0" normalizeH="0" baseline="0" noProof="0">
              <a:ln>
                <a:noFill/>
              </a:ln>
              <a:solidFill>
                <a:srgbClr val="171616"/>
              </a:solidFill>
              <a:effectLst/>
              <a:uLnTx/>
              <a:uFillTx/>
              <a:latin typeface="Open Sans 2"/>
              <a:ea typeface="Open Sans 2"/>
              <a:cs typeface="Open Sans 2"/>
              <a:sym typeface="Open Sans 2"/>
            </a:endParaRPr>
          </a:p>
        </p:txBody>
      </p:sp>
      <p:pic>
        <p:nvPicPr>
          <p:cNvPr id="11" name="Picture 10" descr="A black background with colorful triangles&#10;&#10;AI-generated content may be incorrect.">
            <a:extLst>
              <a:ext uri="{FF2B5EF4-FFF2-40B4-BE49-F238E27FC236}">
                <a16:creationId xmlns:a16="http://schemas.microsoft.com/office/drawing/2014/main" id="{FCB7101B-DDFC-FA9E-6AD3-25817862C0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3537" y="5737072"/>
            <a:ext cx="2038367" cy="841528"/>
          </a:xfrm>
          <a:prstGeom prst="rect">
            <a:avLst/>
          </a:prstGeom>
        </p:spPr>
      </p:pic>
    </p:spTree>
    <p:extLst>
      <p:ext uri="{BB962C8B-B14F-4D97-AF65-F5344CB8AC3E}">
        <p14:creationId xmlns:p14="http://schemas.microsoft.com/office/powerpoint/2010/main" val="3178063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C"/>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D40D9C4-1BA4-6F60-5FCE-8B18D2530E17}"/>
              </a:ext>
            </a:extLst>
          </p:cNvPr>
          <p:cNvPicPr>
            <a:picLocks noChangeAspect="1"/>
          </p:cNvPicPr>
          <p:nvPr/>
        </p:nvPicPr>
        <p:blipFill>
          <a:blip r:embed="rId2">
            <a:extLst>
              <a:ext uri="{28A0092B-C50C-407E-A947-70E740481C1C}">
                <a14:useLocalDpi xmlns:a14="http://schemas.microsoft.com/office/drawing/2010/main" val="0"/>
              </a:ext>
            </a:extLst>
          </a:blip>
          <a:srcRect t="7771" b="7771"/>
          <a:stretch>
            <a:fillRect/>
          </a:stretch>
        </p:blipFill>
        <p:spPr>
          <a:xfrm>
            <a:off x="0" y="0"/>
            <a:ext cx="12192000" cy="6858000"/>
          </a:xfrm>
          <a:prstGeom prst="rect">
            <a:avLst/>
          </a:prstGeom>
        </p:spPr>
      </p:pic>
      <p:grpSp>
        <p:nvGrpSpPr>
          <p:cNvPr id="2" name="Group 2"/>
          <p:cNvGrpSpPr/>
          <p:nvPr/>
        </p:nvGrpSpPr>
        <p:grpSpPr>
          <a:xfrm>
            <a:off x="0" y="0"/>
            <a:ext cx="651608" cy="651608"/>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DBECE"/>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9" name="TextBox 9"/>
          <p:cNvSpPr txBox="1"/>
          <p:nvPr/>
        </p:nvSpPr>
        <p:spPr>
          <a:xfrm>
            <a:off x="231624" y="6563369"/>
            <a:ext cx="2038367" cy="198581"/>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Open Sans 1"/>
                <a:ea typeface="Open Sans 1"/>
                <a:cs typeface="Open Sans 1"/>
                <a:sym typeface="Open Sans 1"/>
              </a:rPr>
              <a:t>For External Use Only.</a:t>
            </a:r>
          </a:p>
        </p:txBody>
      </p:sp>
      <p:sp>
        <p:nvSpPr>
          <p:cNvPr id="11" name="TextBox 10">
            <a:extLst>
              <a:ext uri="{FF2B5EF4-FFF2-40B4-BE49-F238E27FC236}">
                <a16:creationId xmlns:a16="http://schemas.microsoft.com/office/drawing/2014/main" id="{1943B25D-EEEB-6AB5-A6B4-2250EABAEBD2}"/>
              </a:ext>
            </a:extLst>
          </p:cNvPr>
          <p:cNvSpPr txBox="1"/>
          <p:nvPr/>
        </p:nvSpPr>
        <p:spPr>
          <a:xfrm>
            <a:off x="321836" y="5734141"/>
            <a:ext cx="11666964" cy="574837"/>
          </a:xfrm>
          <a:prstGeom prst="rect">
            <a:avLst/>
          </a:prstGeom>
          <a:noFill/>
        </p:spPr>
        <p:txBody>
          <a:bodyPr wrap="square" lIns="60960" tIns="30480" rIns="60960" bIns="30480" anchor="t">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667" b="0" i="0" u="none" strike="noStrike" kern="1200" cap="none" spc="0" normalizeH="0" baseline="0" noProof="0" dirty="0">
                <a:ln>
                  <a:noFill/>
                </a:ln>
                <a:solidFill>
                  <a:prstClr val="white"/>
                </a:solidFill>
                <a:effectLst/>
                <a:uLnTx/>
                <a:uFillTx/>
                <a:latin typeface="Calibri"/>
                <a:ea typeface="+mn-ea"/>
                <a:cs typeface="+mn-cs"/>
              </a:rPr>
              <a:t>RISE TPO, 19000 MacArthur Blvd, Ste 200, Irvine, CA 92612 | Phone: 866.328.8059 | RISE TPO is a registered DBA of OCMBC, Inc. NMLS ID #2125. Programs and rates are subject to change without notice. Turn time estimates are not warranted or guaranteed. Intended for use by real estate and lending professionals only and not for distribution to consumers. OCMBC, Inc. is licensed in the following states that require specific licensing disclosures: AZ (#0909401). CA CFL - Loans made or arranged pursuant to the California Financing Law, Licensed by the Department of Financial Protection and Innovation under the California Residential Mortgage Lending Act (#4130724). GA Georgia Residential Mortgage Licensee (#20571). IL MB.6759942 Illinois Department of Financial and Professional Regulation, Division of Banking, 100 West Randolph, 9th Floor, Chicago, IL 60601 1-888-473-4858. MA Lender (#ML2125). MO Missouri Mortgage Company License #2125 In-State Office: Missouri In-State Branch License #2396190 3636 S. Geyer Road, Suite 100, Office 134, St. Louis, MO 63127. RI Rhode Island Licensed Lender. NJ Licensed by the N.J. Department of Banking and Insurance. VA NMLS ID #2125. Also licensed in AK, AL, AR, CO, CT, DC, DE, FL, HI, IA, ID, IN, KS, KY, LA, MD, ME, MI, MN, MS, MT, NC, ND, NE, NH, NM, NV, OH, OK, OR, PA, SC, SD, TN, TX, UT, VT, WA, WI, WV, and WY. Not licensed or conducting business in New York. For more licensing information, visit the Nationwide Multistate Licensing System’s Consumer Access website www.nmlsconsumeraccess.org.  Copyright 2026. </a:t>
            </a:r>
          </a:p>
        </p:txBody>
      </p:sp>
      <p:sp>
        <p:nvSpPr>
          <p:cNvPr id="17" name="TextBox 4">
            <a:extLst>
              <a:ext uri="{FF2B5EF4-FFF2-40B4-BE49-F238E27FC236}">
                <a16:creationId xmlns:a16="http://schemas.microsoft.com/office/drawing/2014/main" id="{279C61E6-F1EA-1101-F9B1-04534D1258F9}"/>
              </a:ext>
            </a:extLst>
          </p:cNvPr>
          <p:cNvSpPr txBox="1"/>
          <p:nvPr/>
        </p:nvSpPr>
        <p:spPr>
          <a:xfrm>
            <a:off x="10735652" y="475501"/>
            <a:ext cx="770549" cy="174407"/>
          </a:xfrm>
          <a:prstGeom prst="rect">
            <a:avLst/>
          </a:prstGeom>
        </p:spPr>
        <p:txBody>
          <a:bodyPr lIns="0" tIns="0" rIns="0" bIns="0" rtlCol="0" anchor="t">
            <a:spAutoFit/>
          </a:bodyPr>
          <a:lstStyle/>
          <a:p>
            <a:pPr marL="0" marR="0" lvl="0" indent="0" algn="r" defTabSz="609630" rtl="0" eaLnBrk="1" fontAlgn="auto" latinLnBrk="0" hangingPunct="1">
              <a:lnSpc>
                <a:spcPts val="1493"/>
              </a:lnSpc>
              <a:spcBef>
                <a:spcPct val="0"/>
              </a:spcBef>
              <a:spcAft>
                <a:spcPts val="0"/>
              </a:spcAft>
              <a:buClrTx/>
              <a:buSzTx/>
              <a:buFontTx/>
              <a:buNone/>
              <a:tabLst/>
              <a:defRPr/>
            </a:pPr>
            <a:r>
              <a:rPr kumimoji="0" lang="en-US" sz="1033" b="0" i="0" u="none" strike="noStrike" kern="1200" cap="none" spc="0" normalizeH="0" baseline="0" noProof="0">
                <a:ln>
                  <a:noFill/>
                </a:ln>
                <a:solidFill>
                  <a:srgbClr val="171616"/>
                </a:solidFill>
                <a:effectLst/>
                <a:uLnTx/>
                <a:uFillTx/>
                <a:latin typeface="Open Sans 2"/>
                <a:ea typeface="Open Sans 2"/>
                <a:cs typeface="Open Sans 2"/>
                <a:sym typeface="Open Sans 2"/>
              </a:rPr>
              <a:t>Page 16</a:t>
            </a:r>
            <a:endParaRPr kumimoji="0" lang="en-US" sz="1066" b="0" i="0" u="none" strike="noStrike" kern="1200" cap="none" spc="0" normalizeH="0" baseline="0" noProof="0">
              <a:ln>
                <a:noFill/>
              </a:ln>
              <a:solidFill>
                <a:srgbClr val="171616"/>
              </a:solidFill>
              <a:effectLst/>
              <a:uLnTx/>
              <a:uFillTx/>
              <a:latin typeface="Open Sans 2"/>
              <a:ea typeface="Open Sans 2"/>
              <a:cs typeface="Open Sans 2"/>
              <a:sym typeface="Open Sans 2"/>
            </a:endParaRPr>
          </a:p>
        </p:txBody>
      </p:sp>
      <p:pic>
        <p:nvPicPr>
          <p:cNvPr id="20" name="Picture 19">
            <a:extLst>
              <a:ext uri="{FF2B5EF4-FFF2-40B4-BE49-F238E27FC236}">
                <a16:creationId xmlns:a16="http://schemas.microsoft.com/office/drawing/2014/main" id="{D7932F98-DB7C-93D8-7F12-F01669E46E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4000" y="1180205"/>
            <a:ext cx="3580152" cy="1478045"/>
          </a:xfrm>
          <a:prstGeom prst="rect">
            <a:avLst/>
          </a:prstGeom>
        </p:spPr>
      </p:pic>
      <p:sp>
        <p:nvSpPr>
          <p:cNvPr id="5" name="TextBox 5">
            <a:extLst>
              <a:ext uri="{FF2B5EF4-FFF2-40B4-BE49-F238E27FC236}">
                <a16:creationId xmlns:a16="http://schemas.microsoft.com/office/drawing/2014/main" id="{FE6254A0-C67E-6A4F-19AA-289EC15F6F95}"/>
              </a:ext>
            </a:extLst>
          </p:cNvPr>
          <p:cNvSpPr txBox="1"/>
          <p:nvPr/>
        </p:nvSpPr>
        <p:spPr>
          <a:xfrm>
            <a:off x="1039591" y="732242"/>
            <a:ext cx="4128970" cy="711733"/>
          </a:xfrm>
          <a:prstGeom prst="rect">
            <a:avLst/>
          </a:prstGeom>
        </p:spPr>
        <p:txBody>
          <a:bodyPr wrap="square" lIns="0" tIns="0" rIns="0" bIns="0" rtlCol="0" anchor="t">
            <a:spAutoFit/>
          </a:bodyPr>
          <a:lstStyle/>
          <a:p>
            <a:pPr marL="0" marR="0" lvl="0" indent="0" algn="ctr" defTabSz="609630" rtl="0" eaLnBrk="1" fontAlgn="auto" latinLnBrk="0" hangingPunct="1">
              <a:lnSpc>
                <a:spcPts val="5759"/>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Open Sans 1 Bold"/>
                <a:sym typeface="Open Sans 1 Bold"/>
              </a:rPr>
              <a:t>THANK YOU</a:t>
            </a:r>
            <a:endParaRPr kumimoji="0" lang="en-US" sz="4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Calibri"/>
            </a:endParaRPr>
          </a:p>
        </p:txBody>
      </p:sp>
      <p:sp>
        <p:nvSpPr>
          <p:cNvPr id="4" name="TextBox 3">
            <a:extLst>
              <a:ext uri="{FF2B5EF4-FFF2-40B4-BE49-F238E27FC236}">
                <a16:creationId xmlns:a16="http://schemas.microsoft.com/office/drawing/2014/main" id="{8CE9235F-ADD8-76AC-3AC0-7D98509D9619}"/>
              </a:ext>
            </a:extLst>
          </p:cNvPr>
          <p:cNvSpPr txBox="1"/>
          <p:nvPr/>
        </p:nvSpPr>
        <p:spPr>
          <a:xfrm>
            <a:off x="2855785" y="2997209"/>
            <a:ext cx="2038367" cy="218008"/>
          </a:xfrm>
          <a:prstGeom prst="rect">
            <a:avLst/>
          </a:prstGeom>
        </p:spPr>
        <p:txBody>
          <a:bodyPr lIns="0" tIns="0" rIns="0" bIns="0" rtlCol="0" anchor="t">
            <a:spAutoFit/>
          </a:bodyPr>
          <a:lstStyle/>
          <a:p>
            <a:pPr marL="0" marR="0" lvl="0" indent="0" algn="ctr" defTabSz="609630" rtl="0" eaLnBrk="1" fontAlgn="auto" latinLnBrk="0" hangingPunct="1">
              <a:lnSpc>
                <a:spcPts val="168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71616"/>
                </a:solidFill>
                <a:effectLst/>
                <a:uLnTx/>
                <a:uFillTx/>
                <a:latin typeface="Open Sans 1"/>
                <a:ea typeface="Open Sans 1"/>
                <a:cs typeface="Open Sans 1"/>
                <a:sym typeface="Open Sans 1"/>
              </a:rPr>
              <a:t>866.328.8059</a:t>
            </a:r>
          </a:p>
        </p:txBody>
      </p:sp>
      <p:sp>
        <p:nvSpPr>
          <p:cNvPr id="6" name="TextBox 6">
            <a:extLst>
              <a:ext uri="{FF2B5EF4-FFF2-40B4-BE49-F238E27FC236}">
                <a16:creationId xmlns:a16="http://schemas.microsoft.com/office/drawing/2014/main" id="{3326375E-1858-9D00-5A81-05C67BCBF2A6}"/>
              </a:ext>
            </a:extLst>
          </p:cNvPr>
          <p:cNvSpPr txBox="1"/>
          <p:nvPr/>
        </p:nvSpPr>
        <p:spPr>
          <a:xfrm>
            <a:off x="1854294" y="2576317"/>
            <a:ext cx="3135745" cy="237629"/>
          </a:xfrm>
          <a:prstGeom prst="rect">
            <a:avLst/>
          </a:prstGeom>
        </p:spPr>
        <p:txBody>
          <a:bodyPr lIns="0" tIns="0" rIns="0" bIns="0" rtlCol="0" anchor="t">
            <a:spAutoFit/>
          </a:bodyPr>
          <a:lstStyle/>
          <a:p>
            <a:pPr marL="0" marR="0" lvl="0" indent="0" algn="l" defTabSz="609630" rtl="0" eaLnBrk="1" fontAlgn="auto" latinLnBrk="0" hangingPunct="1">
              <a:lnSpc>
                <a:spcPts val="1975"/>
              </a:lnSpc>
              <a:spcBef>
                <a:spcPct val="0"/>
              </a:spcBef>
              <a:spcAft>
                <a:spcPts val="0"/>
              </a:spcAft>
              <a:buClrTx/>
              <a:buSzTx/>
              <a:buFontTx/>
              <a:buNone/>
              <a:tabLst/>
              <a:defRPr/>
            </a:pPr>
            <a:r>
              <a:rPr kumimoji="0" lang="en-US" sz="1411" b="1" i="0" u="none" strike="noStrike" kern="1200" cap="none" spc="1129" normalizeH="0" baseline="0" noProof="0" dirty="0">
                <a:ln>
                  <a:noFill/>
                </a:ln>
                <a:solidFill>
                  <a:prstClr val="black"/>
                </a:solidFill>
                <a:effectLst/>
                <a:uLnTx/>
                <a:uFillTx/>
                <a:latin typeface="Roboto" panose="02000000000000000000" pitchFamily="2" charset="0"/>
                <a:ea typeface="Roboto" panose="02000000000000000000" pitchFamily="2" charset="0"/>
                <a:cs typeface="Open Sans 1"/>
                <a:sym typeface="Open Sans 1"/>
              </a:rPr>
              <a:t>RISETPO.COM</a:t>
            </a:r>
          </a:p>
        </p:txBody>
      </p:sp>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6950</TotalTime>
  <Words>1623</Words>
  <Application>Microsoft Office PowerPoint</Application>
  <PresentationFormat>Widescreen</PresentationFormat>
  <Paragraphs>281</Paragraphs>
  <Slides>20</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Aptos</vt:lpstr>
      <vt:lpstr>Arial</vt:lpstr>
      <vt:lpstr>Calibri</vt:lpstr>
      <vt:lpstr>Open Sans</vt:lpstr>
      <vt:lpstr>Open Sans 1</vt:lpstr>
      <vt:lpstr>Open Sans 2</vt:lpstr>
      <vt:lpstr>Roboto</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Jenny Beck</dc:creator>
  <cp:lastModifiedBy>Jenny Beck</cp:lastModifiedBy>
  <cp:revision>3</cp:revision>
  <dcterms:created xsi:type="dcterms:W3CDTF">2026-07-24T17:43:01Z</dcterms:created>
  <dcterms:modified xsi:type="dcterms:W3CDTF">2026-08-10T21:12:28Z</dcterms:modified>
</cp:coreProperties>
</file>